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321" r:id="rId2"/>
    <p:sldId id="257" r:id="rId3"/>
    <p:sldId id="258" r:id="rId4"/>
    <p:sldId id="316" r:id="rId5"/>
    <p:sldId id="275" r:id="rId6"/>
    <p:sldId id="276" r:id="rId7"/>
    <p:sldId id="260" r:id="rId8"/>
    <p:sldId id="261" r:id="rId9"/>
    <p:sldId id="317" r:id="rId10"/>
    <p:sldId id="298" r:id="rId11"/>
    <p:sldId id="299" r:id="rId12"/>
    <p:sldId id="318" r:id="rId13"/>
    <p:sldId id="300" r:id="rId14"/>
    <p:sldId id="301" r:id="rId15"/>
    <p:sldId id="302" r:id="rId16"/>
    <p:sldId id="303" r:id="rId17"/>
    <p:sldId id="304" r:id="rId18"/>
    <p:sldId id="267" r:id="rId19"/>
    <p:sldId id="274" r:id="rId20"/>
    <p:sldId id="310" r:id="rId21"/>
    <p:sldId id="305" r:id="rId22"/>
    <p:sldId id="306" r:id="rId23"/>
    <p:sldId id="311" r:id="rId24"/>
    <p:sldId id="312" r:id="rId25"/>
    <p:sldId id="307" r:id="rId26"/>
    <p:sldId id="308" r:id="rId27"/>
    <p:sldId id="313" r:id="rId28"/>
    <p:sldId id="314" r:id="rId29"/>
    <p:sldId id="309" r:id="rId30"/>
    <p:sldId id="315" r:id="rId31"/>
    <p:sldId id="319" r:id="rId32"/>
    <p:sldId id="322" r:id="rId33"/>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6600CC"/>
    <a:srgbClr val="007635"/>
    <a:srgbClr val="51D35D"/>
    <a:srgbClr val="00FF99"/>
    <a:srgbClr val="99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F5AB1C69-6EDB-4FF4-983F-18BD219EF322}" styleName="سبک متوسط 2 - آکسان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4380"/>
    <p:restoredTop sz="94660"/>
  </p:normalViewPr>
  <p:slideViewPr>
    <p:cSldViewPr>
      <p:cViewPr varScale="1">
        <p:scale>
          <a:sx n="89" d="100"/>
          <a:sy n="89" d="100"/>
        </p:scale>
        <p:origin x="948"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5D1B4F24-8050-432A-A987-06971A218C0B}" type="datetimeFigureOut">
              <a:rPr lang="fa-IR" smtClean="0"/>
              <a:pPr/>
              <a:t>1436/01/05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8E4BC58-C6E1-46A1-A28E-4ED601E90704}" type="slidenum">
              <a:rPr lang="fa-IR" smtClean="0"/>
              <a:pPr/>
              <a:t>‹#›</a:t>
            </a:fld>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5D1B4F24-8050-432A-A987-06971A218C0B}" type="datetimeFigureOut">
              <a:rPr lang="fa-IR" smtClean="0"/>
              <a:pPr/>
              <a:t>1436/01/05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8E4BC58-C6E1-46A1-A28E-4ED601E90704}"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5D1B4F24-8050-432A-A987-06971A218C0B}" type="datetimeFigureOut">
              <a:rPr lang="fa-IR" smtClean="0"/>
              <a:pPr/>
              <a:t>1436/01/05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8E4BC58-C6E1-46A1-A28E-4ED601E90704}"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5D1B4F24-8050-432A-A987-06971A218C0B}" type="datetimeFigureOut">
              <a:rPr lang="fa-IR" smtClean="0"/>
              <a:pPr/>
              <a:t>1436/01/05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8E4BC58-C6E1-46A1-A28E-4ED601E90704}"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D1B4F24-8050-432A-A987-06971A218C0B}" type="datetimeFigureOut">
              <a:rPr lang="fa-IR" smtClean="0"/>
              <a:pPr/>
              <a:t>1436/01/05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8E4BC58-C6E1-46A1-A28E-4ED601E90704}" type="slidenum">
              <a:rPr lang="fa-IR" smtClean="0"/>
              <a:pPr/>
              <a:t>‹#›</a:t>
            </a:fld>
            <a:endParaRPr lang="fa-I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5D1B4F24-8050-432A-A987-06971A218C0B}" type="datetimeFigureOut">
              <a:rPr lang="fa-IR" smtClean="0"/>
              <a:pPr/>
              <a:t>1436/01/05</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F8E4BC58-C6E1-46A1-A28E-4ED601E90704}" type="slidenum">
              <a:rPr lang="fa-IR" smtClean="0"/>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5D1B4F24-8050-432A-A987-06971A218C0B}" type="datetimeFigureOut">
              <a:rPr lang="fa-IR" smtClean="0"/>
              <a:pPr/>
              <a:t>1436/01/05</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F8E4BC58-C6E1-46A1-A28E-4ED601E90704}" type="slidenum">
              <a:rPr lang="fa-IR" smtClean="0"/>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5D1B4F24-8050-432A-A987-06971A218C0B}" type="datetimeFigureOut">
              <a:rPr lang="fa-IR" smtClean="0"/>
              <a:pPr/>
              <a:t>1436/01/05</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F8E4BC58-C6E1-46A1-A28E-4ED601E90704}"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1B4F24-8050-432A-A987-06971A218C0B}" type="datetimeFigureOut">
              <a:rPr lang="fa-IR" smtClean="0"/>
              <a:pPr/>
              <a:t>1436/01/05</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F8E4BC58-C6E1-46A1-A28E-4ED601E90704}"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1B4F24-8050-432A-A987-06971A218C0B}" type="datetimeFigureOut">
              <a:rPr lang="fa-IR" smtClean="0"/>
              <a:pPr/>
              <a:t>1436/01/05</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F8E4BC58-C6E1-46A1-A28E-4ED601E90704}" type="slidenum">
              <a:rPr lang="fa-IR" smtClean="0"/>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1B4F24-8050-432A-A987-06971A218C0B}" type="datetimeFigureOut">
              <a:rPr lang="fa-IR" smtClean="0"/>
              <a:pPr/>
              <a:t>1436/01/05</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F8E4BC58-C6E1-46A1-A28E-4ED601E90704}" type="slidenum">
              <a:rPr lang="fa-IR" smtClean="0"/>
              <a:pPr/>
              <a:t>‹#›</a:t>
            </a:fld>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9FFCC">
            <a:alpha val="32000"/>
          </a:srgb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5D1B4F24-8050-432A-A987-06971A218C0B}" type="datetimeFigureOut">
              <a:rPr lang="fa-IR" smtClean="0"/>
              <a:pPr/>
              <a:t>1436/01/05</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F8E4BC58-C6E1-46A1-A28E-4ED601E90704}"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film%20accidence/&#1605;&#1587;&#1605;&#1608;&#1605;&#1610;&#1578;/&#1605;&#1587;&#1605;&#1608;&#1605;&#1610;&#1578;%20&#1576;&#1575;%20&#1583;&#1575;&#1585;&#1608;&#1607;&#1575;.mpg" TargetMode="External"/><Relationship Id="rId2" Type="http://schemas.openxmlformats.org/officeDocument/2006/relationships/hyperlink" Target="film%20accidence/&#1605;&#1587;&#1605;&#1608;&#1605;&#1610;&#1578;/&#1581;&#1608;&#1575;&#1583;&#1579;%20&#1582;&#1575;&#1606;&#1711;&#1740;.DAT" TargetMode="External"/><Relationship Id="rId1" Type="http://schemas.openxmlformats.org/officeDocument/2006/relationships/slideLayout" Target="../slideLayouts/slideLayout2.xml"/><Relationship Id="rId4" Type="http://schemas.openxmlformats.org/officeDocument/2006/relationships/hyperlink" Target="film%20accidence/&#1605;&#1587;&#1605;&#1608;&#1605;&#1610;&#1578;/&#1605;&#1587;&#1605;&#1608;&#1605;&#1610;&#1578;%20&#1576;&#1575;%20&#1587;&#1605;.mpg" TargetMode="External"/></Relationships>
</file>

<file path=ppt/slides/_rels/slide3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jeld morabian.bmp"/>
          <p:cNvPicPr>
            <a:picLocks noChangeAspect="1"/>
          </p:cNvPicPr>
          <p:nvPr/>
        </p:nvPicPr>
        <p:blipFill>
          <a:blip r:embed="rId2"/>
          <a:stretch>
            <a:fillRect/>
          </a:stretch>
        </p:blipFill>
        <p:spPr>
          <a:xfrm>
            <a:off x="467544" y="404664"/>
            <a:ext cx="3888433" cy="5021304"/>
          </a:xfrm>
          <a:prstGeom prst="rect">
            <a:avLst/>
          </a:prstGeom>
          <a:ln>
            <a:solidFill>
              <a:srgbClr val="00B050"/>
            </a:solidFill>
          </a:ln>
        </p:spPr>
      </p:pic>
      <p:pic>
        <p:nvPicPr>
          <p:cNvPr id="8" name="Picture 7" descr="013.jpg"/>
          <p:cNvPicPr>
            <a:picLocks noChangeAspect="1"/>
          </p:cNvPicPr>
          <p:nvPr/>
        </p:nvPicPr>
        <p:blipFill>
          <a:blip r:embed="rId3" cstate="print"/>
          <a:stretch>
            <a:fillRect/>
          </a:stretch>
        </p:blipFill>
        <p:spPr>
          <a:xfrm>
            <a:off x="5652120" y="1124744"/>
            <a:ext cx="2376265" cy="2016224"/>
          </a:xfrm>
          <a:prstGeom prst="rect">
            <a:avLst/>
          </a:prstGeom>
          <a:ln>
            <a:solidFill>
              <a:srgbClr val="00B050"/>
            </a:solidFill>
          </a:ln>
        </p:spPr>
      </p:pic>
      <p:pic>
        <p:nvPicPr>
          <p:cNvPr id="4" name="Picture 5" descr="1 masmoo.bmp"/>
          <p:cNvPicPr>
            <a:picLocks noChangeAspect="1"/>
          </p:cNvPicPr>
          <p:nvPr/>
        </p:nvPicPr>
        <p:blipFill>
          <a:blip r:embed="rId4"/>
          <a:stretch>
            <a:fillRect/>
          </a:stretch>
        </p:blipFill>
        <p:spPr>
          <a:xfrm>
            <a:off x="195120" y="5517232"/>
            <a:ext cx="8644668" cy="1090985"/>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a:solidFill>
            <a:schemeClr val="bg1"/>
          </a:solidFill>
          <a:ln>
            <a:solidFill>
              <a:srgbClr val="00B050"/>
            </a:solidFill>
          </a:ln>
        </p:spPr>
        <p:txBody>
          <a:bodyPr vert="horz" lIns="91440" tIns="45720" rIns="91440" bIns="45720" rtlCol="1" anchor="ctr">
            <a:normAutofit fontScale="90000"/>
          </a:bodyPr>
          <a:lstStyle/>
          <a:p>
            <a:r>
              <a:rPr lang="fa-IR" sz="2800" b="1" dirty="0">
                <a:solidFill>
                  <a:srgbClr val="00B050"/>
                </a:solidFill>
                <a:cs typeface="B Nazanin" pitchFamily="2" charset="-78"/>
              </a:rPr>
              <a:t>براي پيشگيري از مسموميت چه بايد كرد؟ </a:t>
            </a:r>
            <a:r>
              <a:rPr lang="en-US" sz="2800" b="1" dirty="0">
                <a:solidFill>
                  <a:srgbClr val="00B050"/>
                </a:solidFill>
                <a:cs typeface="B Nazanin" pitchFamily="2" charset="-78"/>
              </a:rPr>
              <a:t/>
            </a:r>
            <a:br>
              <a:rPr lang="en-US" sz="2800" b="1" dirty="0">
                <a:solidFill>
                  <a:srgbClr val="00B050"/>
                </a:solidFill>
                <a:cs typeface="B Nazanin" pitchFamily="2" charset="-78"/>
              </a:rPr>
            </a:br>
            <a:endParaRPr lang="fa-IR" sz="2800" b="1" dirty="0">
              <a:solidFill>
                <a:srgbClr val="00B050"/>
              </a:solidFill>
              <a:cs typeface="B Nazanin" pitchFamily="2" charset="-78"/>
            </a:endParaRPr>
          </a:p>
        </p:txBody>
      </p:sp>
      <p:sp>
        <p:nvSpPr>
          <p:cNvPr id="3" name="Content Placeholder 2"/>
          <p:cNvSpPr>
            <a:spLocks noGrp="1"/>
          </p:cNvSpPr>
          <p:nvPr>
            <p:ph idx="1"/>
          </p:nvPr>
        </p:nvSpPr>
        <p:spPr>
          <a:xfrm>
            <a:off x="467544" y="1340768"/>
            <a:ext cx="8208912" cy="5328592"/>
          </a:xfrm>
          <a:solidFill>
            <a:schemeClr val="bg1"/>
          </a:solidFill>
          <a:ln>
            <a:solidFill>
              <a:srgbClr val="00B050"/>
            </a:solidFill>
          </a:ln>
        </p:spPr>
        <p:txBody>
          <a:bodyPr>
            <a:noAutofit/>
          </a:bodyPr>
          <a:lstStyle/>
          <a:p>
            <a:pPr lvl="0"/>
            <a:r>
              <a:rPr lang="fa-IR" sz="2200" dirty="0" smtClean="0">
                <a:cs typeface="B Nazanin" pitchFamily="2" charset="-78"/>
              </a:rPr>
              <a:t>بسته‌بندي‌هاي قفل‌دار يكي از بهترين موفقيت‌ها در پيشگيري از مسموميت‌هاي غير عمدي كودكان است</a:t>
            </a:r>
          </a:p>
          <a:p>
            <a:pPr lvl="0"/>
            <a:r>
              <a:rPr lang="fa-IR" sz="2200" dirty="0" smtClean="0">
                <a:solidFill>
                  <a:srgbClr val="C00000"/>
                </a:solidFill>
                <a:cs typeface="B Nazanin" pitchFamily="2" charset="-78"/>
              </a:rPr>
              <a:t>توزيع آزاد و گسترده ظروف با بست و قفل كودك، در پيشگيري از مسموميت‌هاي غير عمدي كودكان مؤثر است </a:t>
            </a:r>
          </a:p>
          <a:p>
            <a:pPr lvl="0"/>
            <a:r>
              <a:rPr lang="fa-IR" sz="2200" dirty="0" smtClean="0">
                <a:cs typeface="B Nazanin" pitchFamily="2" charset="-78"/>
              </a:rPr>
              <a:t>تست استاندارد درهاي قفل كودك كه در بيشتر كشورها اتخاذ شده است چنين است كه حداقل 85 درصد كودكان 42 تا 51 ماهه نبايد قادر به باز كردن ظرف در عرض 5 دقيقه باشند و حداقل 80 درصد آن‌ها بايد در باز كردن ظرف بدون توضيح شفاهي ناتوان باشند. البته هيچ بسته‌بندي در برابر كودكان مصون نيست، در اين تست‌ها ممكن است تا 20 درصد كودكان 42 تا 51 ماهه قادر به باز كردن در بسته با قفل كودك باشند</a:t>
            </a:r>
          </a:p>
          <a:p>
            <a:pPr lvl="0"/>
            <a:r>
              <a:rPr lang="fa-IR" sz="2200" dirty="0" smtClean="0">
                <a:solidFill>
                  <a:srgbClr val="C00000"/>
                </a:solidFill>
                <a:cs typeface="B Nazanin" pitchFamily="2" charset="-78"/>
              </a:rPr>
              <a:t>والدين بايد بدانند كه ممكن است كودك خردسالشان قادر به باز كردن درب چنين ظرف‌هايي باشد لذا وجود قفل‌‌هاي ضد كودك نبايد از نظارت والدين بكاهد</a:t>
            </a:r>
            <a:endParaRPr lang="en-US" sz="2200" dirty="0" smtClean="0">
              <a:solidFill>
                <a:srgbClr val="C00000"/>
              </a:solidFill>
              <a:cs typeface="B Nazanin" pitchFamily="2" charset="-78"/>
            </a:endParaRPr>
          </a:p>
          <a:p>
            <a:pPr lvl="0"/>
            <a:r>
              <a:rPr lang="fa-IR" sz="2200" dirty="0" smtClean="0">
                <a:cs typeface="B Nazanin" pitchFamily="2" charset="-78"/>
              </a:rPr>
              <a:t>چسباندن برچسب‌هاي هشدار دهنده روي ظروف داروها و مواد مضر، بر روي كودكان در معرض خطر زير 6 سال هيچ تأثير قابل توجهي نشان نداده است. حتي گفته شده است كه در برخي موارد برچسب‌هاي هشدار دهنده ممكن است كودكان را جذب كند</a:t>
            </a:r>
          </a:p>
          <a:p>
            <a:pPr lvl="0"/>
            <a:endParaRPr lang="en-US" sz="2200" dirty="0" smtClean="0">
              <a:cs typeface="B Nazanin" pitchFamily="2" charset="-78"/>
            </a:endParaRPr>
          </a:p>
          <a:p>
            <a:pPr lvl="0"/>
            <a:endParaRPr lang="fa-IR" sz="2200" dirty="0">
              <a:cs typeface="B Nazanin" pitchFamily="2" charset="-7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a:solidFill>
            <a:schemeClr val="bg1"/>
          </a:solidFill>
          <a:ln>
            <a:solidFill>
              <a:srgbClr val="00B050"/>
            </a:solidFill>
          </a:ln>
        </p:spPr>
        <p:txBody>
          <a:bodyPr vert="horz" lIns="91440" tIns="45720" rIns="91440" bIns="45720" rtlCol="1" anchor="ctr">
            <a:normAutofit/>
          </a:bodyPr>
          <a:lstStyle/>
          <a:p>
            <a:r>
              <a:rPr lang="fa-IR" sz="2800" b="1" dirty="0">
                <a:solidFill>
                  <a:srgbClr val="00B050"/>
                </a:solidFill>
                <a:cs typeface="B Nazanin" pitchFamily="2" charset="-78"/>
              </a:rPr>
              <a:t>براي پيشگيري از مسموميت چه بايد كرد؟ </a:t>
            </a:r>
          </a:p>
        </p:txBody>
      </p:sp>
      <p:sp>
        <p:nvSpPr>
          <p:cNvPr id="3" name="Content Placeholder 2"/>
          <p:cNvSpPr>
            <a:spLocks noGrp="1"/>
          </p:cNvSpPr>
          <p:nvPr>
            <p:ph idx="1"/>
          </p:nvPr>
        </p:nvSpPr>
        <p:spPr>
          <a:xfrm>
            <a:off x="467544" y="1484784"/>
            <a:ext cx="8208912" cy="5184576"/>
          </a:xfrm>
          <a:solidFill>
            <a:schemeClr val="bg1"/>
          </a:solidFill>
          <a:ln>
            <a:solidFill>
              <a:srgbClr val="00B050"/>
            </a:solidFill>
          </a:ln>
        </p:spPr>
        <p:txBody>
          <a:bodyPr vert="horz" lIns="91440" tIns="45720" rIns="91440" bIns="45720" rtlCol="1">
            <a:noAutofit/>
          </a:bodyPr>
          <a:lstStyle/>
          <a:p>
            <a:r>
              <a:rPr lang="fa-IR" sz="2200" b="1" dirty="0">
                <a:solidFill>
                  <a:srgbClr val="C00000"/>
                </a:solidFill>
                <a:cs typeface="B Nazanin" pitchFamily="2" charset="-78"/>
              </a:rPr>
              <a:t>وضع و اعمال  قوانين حمايتي از </a:t>
            </a:r>
            <a:r>
              <a:rPr lang="fa-IR" sz="2200" b="1" dirty="0" err="1" smtClean="0">
                <a:solidFill>
                  <a:srgbClr val="C00000"/>
                </a:solidFill>
                <a:cs typeface="B Nazanin" pitchFamily="2" charset="-78"/>
              </a:rPr>
              <a:t>قبيل</a:t>
            </a:r>
            <a:r>
              <a:rPr lang="en-US" sz="2200" b="1" dirty="0" smtClean="0">
                <a:solidFill>
                  <a:srgbClr val="C00000"/>
                </a:solidFill>
                <a:cs typeface="B Nazanin" pitchFamily="2" charset="-78"/>
              </a:rPr>
              <a:t>:</a:t>
            </a:r>
            <a:r>
              <a:rPr lang="fa-IR" sz="2200" b="1" dirty="0" smtClean="0">
                <a:solidFill>
                  <a:srgbClr val="C00000"/>
                </a:solidFill>
                <a:cs typeface="B Nazanin" pitchFamily="2" charset="-78"/>
              </a:rPr>
              <a:t> </a:t>
            </a:r>
            <a:endParaRPr lang="fa-IR" sz="2200" b="1" dirty="0">
              <a:solidFill>
                <a:srgbClr val="C00000"/>
              </a:solidFill>
              <a:cs typeface="B Nazanin" pitchFamily="2" charset="-78"/>
            </a:endParaRPr>
          </a:p>
          <a:p>
            <a:pPr lvl="1">
              <a:lnSpc>
                <a:spcPct val="150000"/>
              </a:lnSpc>
              <a:buFont typeface="Wingdings" panose="05000000000000000000" pitchFamily="2" charset="2"/>
              <a:buChar char="v"/>
            </a:pPr>
            <a:r>
              <a:rPr lang="fa-IR" sz="2400" dirty="0">
                <a:cs typeface="B Nazanin" panose="00000400000000000000" pitchFamily="2" charset="-78"/>
              </a:rPr>
              <a:t>نگهداري مواد سمي در جعبه‌هاي قفل‌دار</a:t>
            </a:r>
          </a:p>
          <a:p>
            <a:pPr lvl="1">
              <a:lnSpc>
                <a:spcPct val="150000"/>
              </a:lnSpc>
              <a:buFont typeface="Wingdings" panose="05000000000000000000" pitchFamily="2" charset="2"/>
              <a:buChar char="v"/>
            </a:pPr>
            <a:r>
              <a:rPr lang="fa-IR" sz="2400" dirty="0">
                <a:solidFill>
                  <a:srgbClr val="007635"/>
                </a:solidFill>
                <a:cs typeface="B Nazanin" panose="00000400000000000000" pitchFamily="2" charset="-78"/>
              </a:rPr>
              <a:t> برچسب واضح و مناسب نگهداري در مكان‌هايي كه در دسترس كودكان يا نزديك مواد غذايي نباشد</a:t>
            </a:r>
          </a:p>
          <a:p>
            <a:pPr lvl="1">
              <a:lnSpc>
                <a:spcPct val="150000"/>
              </a:lnSpc>
              <a:buFont typeface="Wingdings" panose="05000000000000000000" pitchFamily="2" charset="2"/>
              <a:buChar char="v"/>
            </a:pPr>
            <a:r>
              <a:rPr lang="fa-IR" sz="2400" dirty="0">
                <a:cs typeface="B Nazanin" panose="00000400000000000000" pitchFamily="2" charset="-78"/>
              </a:rPr>
              <a:t> وضع استانداردها و قوانيني براي توليد، نگهداري، توزيع و دورريزي مواد سمي</a:t>
            </a:r>
          </a:p>
          <a:p>
            <a:pPr lvl="1">
              <a:lnSpc>
                <a:spcPct val="150000"/>
              </a:lnSpc>
              <a:buFont typeface="Wingdings" panose="05000000000000000000" pitchFamily="2" charset="2"/>
              <a:buChar char="v"/>
            </a:pPr>
            <a:r>
              <a:rPr lang="fa-IR" sz="2400" dirty="0">
                <a:solidFill>
                  <a:srgbClr val="007635"/>
                </a:solidFill>
                <a:cs typeface="B Nazanin" panose="00000400000000000000" pitchFamily="2" charset="-78"/>
              </a:rPr>
              <a:t>وضع قوانيني در مورد بسته‌بندي با قفل كودك براي داروها، حشره‌كش‌ها، مرگ موش‌ها و مواد سمي خانگي</a:t>
            </a:r>
          </a:p>
        </p:txBody>
      </p:sp>
      <p:pic>
        <p:nvPicPr>
          <p:cNvPr id="4" name="Picture 3" descr="2 masmoo.bmp"/>
          <p:cNvPicPr>
            <a:picLocks noChangeAspect="1"/>
          </p:cNvPicPr>
          <p:nvPr/>
        </p:nvPicPr>
        <p:blipFill>
          <a:blip r:embed="rId2"/>
          <a:stretch>
            <a:fillRect/>
          </a:stretch>
        </p:blipFill>
        <p:spPr>
          <a:xfrm>
            <a:off x="467544" y="5158552"/>
            <a:ext cx="2027161" cy="1510808"/>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a:solidFill>
            <a:schemeClr val="bg1"/>
          </a:solidFill>
          <a:ln>
            <a:solidFill>
              <a:srgbClr val="00B050"/>
            </a:solidFill>
          </a:ln>
        </p:spPr>
        <p:txBody>
          <a:bodyPr vert="horz" lIns="91440" tIns="45720" rIns="91440" bIns="45720" rtlCol="1" anchor="ctr">
            <a:normAutofit/>
          </a:bodyPr>
          <a:lstStyle/>
          <a:p>
            <a:r>
              <a:rPr lang="fa-IR" sz="2800" b="1" dirty="0">
                <a:solidFill>
                  <a:srgbClr val="00B050"/>
                </a:solidFill>
                <a:cs typeface="B Nazanin" pitchFamily="2" charset="-78"/>
              </a:rPr>
              <a:t>براي پيشگيري از مسموميت چه بايد </a:t>
            </a:r>
            <a:r>
              <a:rPr lang="fa-IR" sz="2800" b="1" dirty="0" err="1">
                <a:solidFill>
                  <a:srgbClr val="00B050"/>
                </a:solidFill>
                <a:cs typeface="B Nazanin" pitchFamily="2" charset="-78"/>
              </a:rPr>
              <a:t>كرد</a:t>
            </a:r>
            <a:r>
              <a:rPr lang="fa-IR" sz="2800" b="1" dirty="0" smtClean="0">
                <a:solidFill>
                  <a:srgbClr val="00B050"/>
                </a:solidFill>
                <a:cs typeface="B Nazanin" pitchFamily="2" charset="-78"/>
              </a:rPr>
              <a:t>؟</a:t>
            </a:r>
            <a:endParaRPr lang="fa-IR" sz="2800" b="1" dirty="0">
              <a:solidFill>
                <a:srgbClr val="00B050"/>
              </a:solidFill>
              <a:cs typeface="B Nazanin" pitchFamily="2" charset="-78"/>
            </a:endParaRPr>
          </a:p>
        </p:txBody>
      </p:sp>
      <p:sp>
        <p:nvSpPr>
          <p:cNvPr id="3" name="Content Placeholder 2"/>
          <p:cNvSpPr>
            <a:spLocks noGrp="1"/>
          </p:cNvSpPr>
          <p:nvPr>
            <p:ph idx="1"/>
          </p:nvPr>
        </p:nvSpPr>
        <p:spPr>
          <a:xfrm>
            <a:off x="457200" y="1340768"/>
            <a:ext cx="8229600" cy="5040560"/>
          </a:xfrm>
          <a:solidFill>
            <a:schemeClr val="bg1"/>
          </a:solidFill>
          <a:ln>
            <a:solidFill>
              <a:srgbClr val="00B050"/>
            </a:solidFill>
          </a:ln>
        </p:spPr>
        <p:txBody>
          <a:bodyPr vert="horz" lIns="91440" tIns="45720" rIns="91440" bIns="45720" rtlCol="1">
            <a:noAutofit/>
          </a:bodyPr>
          <a:lstStyle/>
          <a:p>
            <a:r>
              <a:rPr lang="fa-IR" sz="2200" dirty="0">
                <a:cs typeface="B Nazanin" pitchFamily="2" charset="-78"/>
              </a:rPr>
              <a:t>نگهداري سموم در خانه در محل مطمئن و ايمن، جايي كه كودكان </a:t>
            </a:r>
          </a:p>
          <a:p>
            <a:r>
              <a:rPr lang="fa-IR" sz="2200" dirty="0">
                <a:cs typeface="B Nazanin" pitchFamily="2" charset="-78"/>
              </a:rPr>
              <a:t>     به آن دسترسي نداشته باشند</a:t>
            </a:r>
          </a:p>
          <a:p>
            <a:r>
              <a:rPr lang="fa-IR" sz="2200" dirty="0">
                <a:solidFill>
                  <a:srgbClr val="C00000"/>
                </a:solidFill>
                <a:cs typeface="B Nazanin" pitchFamily="2" charset="-78"/>
              </a:rPr>
              <a:t>محل نگه‌داری محصولات خانگی خطرناک بايد از محل نگه‌داری </a:t>
            </a:r>
          </a:p>
          <a:p>
            <a:r>
              <a:rPr lang="fa-IR" sz="2200" dirty="0">
                <a:solidFill>
                  <a:srgbClr val="C00000"/>
                </a:solidFill>
                <a:cs typeface="B Nazanin" pitchFamily="2" charset="-78"/>
              </a:rPr>
              <a:t>    مواد غذایی مجزا باشد. </a:t>
            </a:r>
          </a:p>
          <a:p>
            <a:r>
              <a:rPr lang="fa-IR" sz="2200" dirty="0">
                <a:cs typeface="B Nazanin" pitchFamily="2" charset="-78"/>
              </a:rPr>
              <a:t>داروها، كيف لوازم بهداشتي و آرايشي در جايي امن و دور از</a:t>
            </a:r>
          </a:p>
          <a:p>
            <a:r>
              <a:rPr lang="fa-IR" sz="2200" dirty="0">
                <a:cs typeface="B Nazanin" pitchFamily="2" charset="-78"/>
              </a:rPr>
              <a:t>     دسترس كودكان نگهداري شوند</a:t>
            </a:r>
          </a:p>
          <a:p>
            <a:r>
              <a:rPr lang="fa-IR" sz="2200" dirty="0">
                <a:solidFill>
                  <a:srgbClr val="C00000"/>
                </a:solidFill>
                <a:cs typeface="B Nazanin" pitchFamily="2" charset="-78"/>
              </a:rPr>
              <a:t>غذاها در ظرف های درباز نگه‌داری نشوند</a:t>
            </a:r>
          </a:p>
          <a:p>
            <a:r>
              <a:rPr lang="fa-IR" sz="2200" dirty="0">
                <a:cs typeface="B Nazanin" pitchFamily="2" charset="-78"/>
              </a:rPr>
              <a:t>غذای باقیمانده در ظرف تمیز و در یخچال نگهداری شود</a:t>
            </a:r>
          </a:p>
          <a:p>
            <a:r>
              <a:rPr lang="fa-IR" sz="2200" dirty="0">
                <a:solidFill>
                  <a:srgbClr val="C00000"/>
                </a:solidFill>
                <a:cs typeface="B Nazanin" pitchFamily="2" charset="-78"/>
              </a:rPr>
              <a:t>هنگامي‌كه از غذاي نگهداري شده در يخچال يا فريزر استفاده مي‌شود بايد به مقدار مصرف گرم شود و از برگرداندن باقي‌مانده غذا به يخچال و فريزر خودداري شود</a:t>
            </a:r>
          </a:p>
          <a:p>
            <a:r>
              <a:rPr lang="fa-IR" sz="2200" dirty="0">
                <a:cs typeface="B Nazanin" pitchFamily="2" charset="-78"/>
              </a:rPr>
              <a:t>هیچ غذایی بیشتر از تاریخ مصرفش نگه‌داری نشود </a:t>
            </a:r>
          </a:p>
          <a:p>
            <a:r>
              <a:rPr lang="fa-IR" sz="2200" dirty="0">
                <a:solidFill>
                  <a:srgbClr val="C00000"/>
                </a:solidFill>
                <a:cs typeface="B Nazanin" pitchFamily="2" charset="-78"/>
              </a:rPr>
              <a:t>گياهان چه سمي و چه غير سمي از دسترس كودكان دور نگه‌داشته شوند </a:t>
            </a:r>
            <a:endParaRPr lang="en-US" sz="2200" dirty="0">
              <a:solidFill>
                <a:srgbClr val="C00000"/>
              </a:solidFill>
              <a:cs typeface="B Nazanin" pitchFamily="2" charset="-78"/>
            </a:endParaRPr>
          </a:p>
          <a:p>
            <a:endParaRPr lang="fa-IR" sz="2200" dirty="0">
              <a:cs typeface="B Nazanin" pitchFamily="2" charset="-78"/>
            </a:endParaRPr>
          </a:p>
        </p:txBody>
      </p:sp>
      <p:pic>
        <p:nvPicPr>
          <p:cNvPr id="4" name="Picture 3" descr="3 mas.bmp"/>
          <p:cNvPicPr>
            <a:picLocks noChangeAspect="1"/>
          </p:cNvPicPr>
          <p:nvPr/>
        </p:nvPicPr>
        <p:blipFill>
          <a:blip r:embed="rId2"/>
          <a:stretch>
            <a:fillRect/>
          </a:stretch>
        </p:blipFill>
        <p:spPr>
          <a:xfrm>
            <a:off x="645572" y="1916832"/>
            <a:ext cx="1694180" cy="2010769"/>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fltVal val="0"/>
                                          </p:val>
                                        </p:tav>
                                        <p:tav tm="100000">
                                          <p:val>
                                            <p:strVal val="#ppt_w"/>
                                          </p:val>
                                        </p:tav>
                                      </p:tavLst>
                                    </p:anim>
                                    <p:anim calcmode="lin" valueType="num">
                                      <p:cBhvr>
                                        <p:cTn id="8" dur="500" fill="hold"/>
                                        <p:tgtEl>
                                          <p:spTgt spid="3">
                                            <p:bg/>
                                          </p:spTgt>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17" presetClass="entr" presetSubtype="10" fill="hold" grpId="0"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par>
                          <p:cTn id="14" fill="hold">
                            <p:stCondLst>
                              <p:cond delay="1000"/>
                            </p:stCondLst>
                            <p:childTnLst>
                              <p:par>
                                <p:cTn id="15" presetID="17" presetClass="entr" presetSubtype="10" fill="hold" grpId="0" nodeType="after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p:cTn id="1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par>
                          <p:cTn id="19" fill="hold">
                            <p:stCondLst>
                              <p:cond delay="1500"/>
                            </p:stCondLst>
                            <p:childTnLst>
                              <p:par>
                                <p:cTn id="20" presetID="17" presetClass="entr" presetSubtype="10" fill="hold" grpId="0" nodeType="after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 calcmode="lin" valueType="num">
                                      <p:cBhvr>
                                        <p:cTn id="22"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par>
                          <p:cTn id="24" fill="hold">
                            <p:stCondLst>
                              <p:cond delay="2000"/>
                            </p:stCondLst>
                            <p:childTnLst>
                              <p:par>
                                <p:cTn id="25" presetID="17" presetClass="entr" presetSubtype="10" fill="hold" grpId="0" nodeType="after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 calcmode="lin" valueType="num">
                                      <p:cBhvr>
                                        <p:cTn id="27"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3" end="3"/>
                                            </p:txEl>
                                          </p:spTgt>
                                        </p:tgtEl>
                                        <p:attrNameLst>
                                          <p:attrName>ppt_h</p:attrName>
                                        </p:attrNameLst>
                                      </p:cBhvr>
                                      <p:tavLst>
                                        <p:tav tm="0">
                                          <p:val>
                                            <p:strVal val="#ppt_h"/>
                                          </p:val>
                                        </p:tav>
                                        <p:tav tm="100000">
                                          <p:val>
                                            <p:strVal val="#ppt_h"/>
                                          </p:val>
                                        </p:tav>
                                      </p:tavLst>
                                    </p:anim>
                                  </p:childTnLst>
                                </p:cTn>
                              </p:par>
                            </p:childTnLst>
                          </p:cTn>
                        </p:par>
                        <p:par>
                          <p:cTn id="29" fill="hold">
                            <p:stCondLst>
                              <p:cond delay="2500"/>
                            </p:stCondLst>
                            <p:childTnLst>
                              <p:par>
                                <p:cTn id="30" presetID="17" presetClass="entr" presetSubtype="10" fill="hold" grpId="0" nodeType="after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 calcmode="lin" valueType="num">
                                      <p:cBhvr>
                                        <p:cTn id="32"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3" dur="500" fill="hold"/>
                                        <p:tgtEl>
                                          <p:spTgt spid="3">
                                            <p:txEl>
                                              <p:pRg st="4" end="4"/>
                                            </p:txEl>
                                          </p:spTgt>
                                        </p:tgtEl>
                                        <p:attrNameLst>
                                          <p:attrName>ppt_h</p:attrName>
                                        </p:attrNameLst>
                                      </p:cBhvr>
                                      <p:tavLst>
                                        <p:tav tm="0">
                                          <p:val>
                                            <p:strVal val="#ppt_h"/>
                                          </p:val>
                                        </p:tav>
                                        <p:tav tm="100000">
                                          <p:val>
                                            <p:strVal val="#ppt_h"/>
                                          </p:val>
                                        </p:tav>
                                      </p:tavLst>
                                    </p:anim>
                                  </p:childTnLst>
                                </p:cTn>
                              </p:par>
                            </p:childTnLst>
                          </p:cTn>
                        </p:par>
                        <p:par>
                          <p:cTn id="34" fill="hold">
                            <p:stCondLst>
                              <p:cond delay="3000"/>
                            </p:stCondLst>
                            <p:childTnLst>
                              <p:par>
                                <p:cTn id="35" presetID="17" presetClass="entr" presetSubtype="10" fill="hold" grpId="0" nodeType="after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p:cTn id="37"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8" dur="500" fill="hold"/>
                                        <p:tgtEl>
                                          <p:spTgt spid="3">
                                            <p:txEl>
                                              <p:pRg st="5" end="5"/>
                                            </p:txEl>
                                          </p:spTgt>
                                        </p:tgtEl>
                                        <p:attrNameLst>
                                          <p:attrName>ppt_h</p:attrName>
                                        </p:attrNameLst>
                                      </p:cBhvr>
                                      <p:tavLst>
                                        <p:tav tm="0">
                                          <p:val>
                                            <p:strVal val="#ppt_h"/>
                                          </p:val>
                                        </p:tav>
                                        <p:tav tm="100000">
                                          <p:val>
                                            <p:strVal val="#ppt_h"/>
                                          </p:val>
                                        </p:tav>
                                      </p:tavLst>
                                    </p:anim>
                                  </p:childTnLst>
                                </p:cTn>
                              </p:par>
                            </p:childTnLst>
                          </p:cTn>
                        </p:par>
                        <p:par>
                          <p:cTn id="39" fill="hold">
                            <p:stCondLst>
                              <p:cond delay="3500"/>
                            </p:stCondLst>
                            <p:childTnLst>
                              <p:par>
                                <p:cTn id="40" presetID="17" presetClass="entr" presetSubtype="10" fill="hold" grpId="0" nodeType="after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 calcmode="lin" valueType="num">
                                      <p:cBhvr>
                                        <p:cTn id="42"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6" end="6"/>
                                            </p:txEl>
                                          </p:spTgt>
                                        </p:tgtEl>
                                        <p:attrNameLst>
                                          <p:attrName>ppt_h</p:attrName>
                                        </p:attrNameLst>
                                      </p:cBhvr>
                                      <p:tavLst>
                                        <p:tav tm="0">
                                          <p:val>
                                            <p:strVal val="#ppt_h"/>
                                          </p:val>
                                        </p:tav>
                                        <p:tav tm="100000">
                                          <p:val>
                                            <p:strVal val="#ppt_h"/>
                                          </p:val>
                                        </p:tav>
                                      </p:tavLst>
                                    </p:anim>
                                  </p:childTnLst>
                                </p:cTn>
                              </p:par>
                            </p:childTnLst>
                          </p:cTn>
                        </p:par>
                        <p:par>
                          <p:cTn id="44" fill="hold">
                            <p:stCondLst>
                              <p:cond delay="4000"/>
                            </p:stCondLst>
                            <p:childTnLst>
                              <p:par>
                                <p:cTn id="45" presetID="17" presetClass="entr" presetSubtype="10" fill="hold" grpId="0" nodeType="after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 calcmode="lin" valueType="num">
                                      <p:cBhvr>
                                        <p:cTn id="47"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48" dur="500" fill="hold"/>
                                        <p:tgtEl>
                                          <p:spTgt spid="3">
                                            <p:txEl>
                                              <p:pRg st="7" end="7"/>
                                            </p:txEl>
                                          </p:spTgt>
                                        </p:tgtEl>
                                        <p:attrNameLst>
                                          <p:attrName>ppt_h</p:attrName>
                                        </p:attrNameLst>
                                      </p:cBhvr>
                                      <p:tavLst>
                                        <p:tav tm="0">
                                          <p:val>
                                            <p:strVal val="#ppt_h"/>
                                          </p:val>
                                        </p:tav>
                                        <p:tav tm="100000">
                                          <p:val>
                                            <p:strVal val="#ppt_h"/>
                                          </p:val>
                                        </p:tav>
                                      </p:tavLst>
                                    </p:anim>
                                  </p:childTnLst>
                                </p:cTn>
                              </p:par>
                            </p:childTnLst>
                          </p:cTn>
                        </p:par>
                        <p:par>
                          <p:cTn id="49" fill="hold">
                            <p:stCondLst>
                              <p:cond delay="4500"/>
                            </p:stCondLst>
                            <p:childTnLst>
                              <p:par>
                                <p:cTn id="50" presetID="17" presetClass="entr" presetSubtype="10" fill="hold" grpId="0" nodeType="afterEffect">
                                  <p:stCondLst>
                                    <p:cond delay="0"/>
                                  </p:stCondLst>
                                  <p:childTnLst>
                                    <p:set>
                                      <p:cBhvr>
                                        <p:cTn id="51" dur="1" fill="hold">
                                          <p:stCondLst>
                                            <p:cond delay="0"/>
                                          </p:stCondLst>
                                        </p:cTn>
                                        <p:tgtEl>
                                          <p:spTgt spid="3">
                                            <p:txEl>
                                              <p:pRg st="8" end="8"/>
                                            </p:txEl>
                                          </p:spTgt>
                                        </p:tgtEl>
                                        <p:attrNameLst>
                                          <p:attrName>style.visibility</p:attrName>
                                        </p:attrNameLst>
                                      </p:cBhvr>
                                      <p:to>
                                        <p:strVal val="visible"/>
                                      </p:to>
                                    </p:set>
                                    <p:anim calcmode="lin" valueType="num">
                                      <p:cBhvr>
                                        <p:cTn id="52"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53" dur="500" fill="hold"/>
                                        <p:tgtEl>
                                          <p:spTgt spid="3">
                                            <p:txEl>
                                              <p:pRg st="8" end="8"/>
                                            </p:txEl>
                                          </p:spTgt>
                                        </p:tgtEl>
                                        <p:attrNameLst>
                                          <p:attrName>ppt_h</p:attrName>
                                        </p:attrNameLst>
                                      </p:cBhvr>
                                      <p:tavLst>
                                        <p:tav tm="0">
                                          <p:val>
                                            <p:strVal val="#ppt_h"/>
                                          </p:val>
                                        </p:tav>
                                        <p:tav tm="100000">
                                          <p:val>
                                            <p:strVal val="#ppt_h"/>
                                          </p:val>
                                        </p:tav>
                                      </p:tavLst>
                                    </p:anim>
                                  </p:childTnLst>
                                </p:cTn>
                              </p:par>
                            </p:childTnLst>
                          </p:cTn>
                        </p:par>
                        <p:par>
                          <p:cTn id="54" fill="hold">
                            <p:stCondLst>
                              <p:cond delay="5000"/>
                            </p:stCondLst>
                            <p:childTnLst>
                              <p:par>
                                <p:cTn id="55" presetID="17" presetClass="entr" presetSubtype="10" fill="hold" grpId="0" nodeType="afterEffect">
                                  <p:stCondLst>
                                    <p:cond delay="0"/>
                                  </p:stCondLst>
                                  <p:childTnLst>
                                    <p:set>
                                      <p:cBhvr>
                                        <p:cTn id="56" dur="1" fill="hold">
                                          <p:stCondLst>
                                            <p:cond delay="0"/>
                                          </p:stCondLst>
                                        </p:cTn>
                                        <p:tgtEl>
                                          <p:spTgt spid="3">
                                            <p:txEl>
                                              <p:pRg st="9" end="9"/>
                                            </p:txEl>
                                          </p:spTgt>
                                        </p:tgtEl>
                                        <p:attrNameLst>
                                          <p:attrName>style.visibility</p:attrName>
                                        </p:attrNameLst>
                                      </p:cBhvr>
                                      <p:to>
                                        <p:strVal val="visible"/>
                                      </p:to>
                                    </p:set>
                                    <p:anim calcmode="lin" valueType="num">
                                      <p:cBhvr>
                                        <p:cTn id="57" dur="500" fill="hold"/>
                                        <p:tgtEl>
                                          <p:spTgt spid="3">
                                            <p:txEl>
                                              <p:pRg st="9" end="9"/>
                                            </p:txEl>
                                          </p:spTgt>
                                        </p:tgtEl>
                                        <p:attrNameLst>
                                          <p:attrName>ppt_w</p:attrName>
                                        </p:attrNameLst>
                                      </p:cBhvr>
                                      <p:tavLst>
                                        <p:tav tm="0">
                                          <p:val>
                                            <p:fltVal val="0"/>
                                          </p:val>
                                        </p:tav>
                                        <p:tav tm="100000">
                                          <p:val>
                                            <p:strVal val="#ppt_w"/>
                                          </p:val>
                                        </p:tav>
                                      </p:tavLst>
                                    </p:anim>
                                    <p:anim calcmode="lin" valueType="num">
                                      <p:cBhvr>
                                        <p:cTn id="58" dur="500" fill="hold"/>
                                        <p:tgtEl>
                                          <p:spTgt spid="3">
                                            <p:txEl>
                                              <p:pRg st="9" end="9"/>
                                            </p:txEl>
                                          </p:spTgt>
                                        </p:tgtEl>
                                        <p:attrNameLst>
                                          <p:attrName>ppt_h</p:attrName>
                                        </p:attrNameLst>
                                      </p:cBhvr>
                                      <p:tavLst>
                                        <p:tav tm="0">
                                          <p:val>
                                            <p:strVal val="#ppt_h"/>
                                          </p:val>
                                        </p:tav>
                                        <p:tav tm="100000">
                                          <p:val>
                                            <p:strVal val="#ppt_h"/>
                                          </p:val>
                                        </p:tav>
                                      </p:tavLst>
                                    </p:anim>
                                  </p:childTnLst>
                                </p:cTn>
                              </p:par>
                            </p:childTnLst>
                          </p:cTn>
                        </p:par>
                        <p:par>
                          <p:cTn id="59" fill="hold">
                            <p:stCondLst>
                              <p:cond delay="5500"/>
                            </p:stCondLst>
                            <p:childTnLst>
                              <p:par>
                                <p:cTn id="60" presetID="17" presetClass="entr" presetSubtype="10" fill="hold" grpId="0" nodeType="afterEffect">
                                  <p:stCondLst>
                                    <p:cond delay="0"/>
                                  </p:stCondLst>
                                  <p:childTnLst>
                                    <p:set>
                                      <p:cBhvr>
                                        <p:cTn id="61" dur="1" fill="hold">
                                          <p:stCondLst>
                                            <p:cond delay="0"/>
                                          </p:stCondLst>
                                        </p:cTn>
                                        <p:tgtEl>
                                          <p:spTgt spid="3">
                                            <p:txEl>
                                              <p:pRg st="10" end="10"/>
                                            </p:txEl>
                                          </p:spTgt>
                                        </p:tgtEl>
                                        <p:attrNameLst>
                                          <p:attrName>style.visibility</p:attrName>
                                        </p:attrNameLst>
                                      </p:cBhvr>
                                      <p:to>
                                        <p:strVal val="visible"/>
                                      </p:to>
                                    </p:set>
                                    <p:anim calcmode="lin" valueType="num">
                                      <p:cBhvr>
                                        <p:cTn id="62" dur="500" fill="hold"/>
                                        <p:tgtEl>
                                          <p:spTgt spid="3">
                                            <p:txEl>
                                              <p:pRg st="10" end="10"/>
                                            </p:txEl>
                                          </p:spTgt>
                                        </p:tgtEl>
                                        <p:attrNameLst>
                                          <p:attrName>ppt_w</p:attrName>
                                        </p:attrNameLst>
                                      </p:cBhvr>
                                      <p:tavLst>
                                        <p:tav tm="0">
                                          <p:val>
                                            <p:fltVal val="0"/>
                                          </p:val>
                                        </p:tav>
                                        <p:tav tm="100000">
                                          <p:val>
                                            <p:strVal val="#ppt_w"/>
                                          </p:val>
                                        </p:tav>
                                      </p:tavLst>
                                    </p:anim>
                                    <p:anim calcmode="lin" valueType="num">
                                      <p:cBhvr>
                                        <p:cTn id="63" dur="500" fill="hold"/>
                                        <p:tgtEl>
                                          <p:spTgt spid="3">
                                            <p:txEl>
                                              <p:pRg st="10" end="1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a:solidFill>
            <a:schemeClr val="bg1"/>
          </a:solidFill>
          <a:ln>
            <a:solidFill>
              <a:srgbClr val="00B050"/>
            </a:solidFill>
          </a:ln>
        </p:spPr>
        <p:txBody>
          <a:bodyPr vert="horz" lIns="91440" tIns="45720" rIns="91440" bIns="45720" rtlCol="1" anchor="ctr">
            <a:normAutofit/>
          </a:bodyPr>
          <a:lstStyle/>
          <a:p>
            <a:r>
              <a:rPr lang="fa-IR" sz="2800" b="1" dirty="0">
                <a:solidFill>
                  <a:srgbClr val="00B050"/>
                </a:solidFill>
                <a:cs typeface="B Nazanin" pitchFamily="2" charset="-78"/>
              </a:rPr>
              <a:t>براي پيشگيري از مسموميت چه بايد </a:t>
            </a:r>
            <a:r>
              <a:rPr lang="fa-IR" sz="2800" b="1" dirty="0" err="1">
                <a:solidFill>
                  <a:srgbClr val="00B050"/>
                </a:solidFill>
                <a:cs typeface="B Nazanin" pitchFamily="2" charset="-78"/>
              </a:rPr>
              <a:t>كرد</a:t>
            </a:r>
            <a:r>
              <a:rPr lang="fa-IR" sz="2800" b="1" dirty="0" smtClean="0">
                <a:solidFill>
                  <a:srgbClr val="00B050"/>
                </a:solidFill>
                <a:cs typeface="B Nazanin" pitchFamily="2" charset="-78"/>
              </a:rPr>
              <a:t>؟</a:t>
            </a:r>
            <a:endParaRPr lang="fa-IR" sz="2800" b="1" dirty="0">
              <a:solidFill>
                <a:srgbClr val="00B050"/>
              </a:solidFill>
              <a:cs typeface="B Nazanin" pitchFamily="2" charset="-78"/>
            </a:endParaRPr>
          </a:p>
        </p:txBody>
      </p:sp>
      <p:sp>
        <p:nvSpPr>
          <p:cNvPr id="3" name="Content Placeholder 2"/>
          <p:cNvSpPr>
            <a:spLocks noGrp="1"/>
          </p:cNvSpPr>
          <p:nvPr>
            <p:ph idx="1"/>
          </p:nvPr>
        </p:nvSpPr>
        <p:spPr>
          <a:xfrm>
            <a:off x="467544" y="1412776"/>
            <a:ext cx="8208912" cy="5184576"/>
          </a:xfrm>
          <a:solidFill>
            <a:schemeClr val="bg1"/>
          </a:solidFill>
          <a:ln>
            <a:solidFill>
              <a:srgbClr val="00B050"/>
            </a:solidFill>
          </a:ln>
        </p:spPr>
        <p:txBody>
          <a:bodyPr vert="horz" lIns="91440" tIns="45720" rIns="91440" bIns="45720" rtlCol="1">
            <a:noAutofit/>
          </a:bodyPr>
          <a:lstStyle/>
          <a:p>
            <a:endParaRPr lang="en-US" sz="2800" dirty="0" smtClean="0">
              <a:cs typeface="B Nazanin" pitchFamily="2" charset="-78"/>
            </a:endParaRPr>
          </a:p>
          <a:p>
            <a:r>
              <a:rPr lang="fa-IR" sz="2800" dirty="0" smtClean="0">
                <a:cs typeface="B Nazanin" pitchFamily="2" charset="-78"/>
              </a:rPr>
              <a:t>پیش </a:t>
            </a:r>
            <a:r>
              <a:rPr lang="fa-IR" sz="2800" dirty="0">
                <a:cs typeface="B Nazanin" pitchFamily="2" charset="-78"/>
              </a:rPr>
              <a:t>از خرید منزل يا رنگ‌آميزي منزل باید از وضعیت سرب رنگ‌های ساختمان مطلع شد</a:t>
            </a:r>
          </a:p>
          <a:p>
            <a:r>
              <a:rPr lang="fa-IR" sz="2800" dirty="0">
                <a:solidFill>
                  <a:srgbClr val="FF0000"/>
                </a:solidFill>
                <a:cs typeface="B Nazanin" pitchFamily="2" charset="-78"/>
              </a:rPr>
              <a:t>تمام وسایل کودک مانند کالسکه، تخت، اسباب بازی‌ها و خميرهاي بازي از نظر وجود رنگ های حاوی سرب بررسی شوند </a:t>
            </a:r>
            <a:endParaRPr lang="en-US" sz="2800" dirty="0">
              <a:solidFill>
                <a:srgbClr val="FF0000"/>
              </a:solidFill>
              <a:cs typeface="B Nazanin" pitchFamily="2" charset="-78"/>
            </a:endParaRPr>
          </a:p>
          <a:p>
            <a:r>
              <a:rPr lang="fa-IR" sz="2800" dirty="0">
                <a:cs typeface="B Nazanin" pitchFamily="2" charset="-78"/>
              </a:rPr>
              <a:t>براي پيشگيري از مسموميت با مونواكسيد كربن اطمينان حاصل شود كه مجاري تهويه منزل مسدود نيستند و  لوازم شعله‌سوز به طور منظم توسط يك مهندس واجد شرايط سرويس مي‌شوند. </a:t>
            </a:r>
          </a:p>
          <a:p>
            <a:r>
              <a:rPr lang="fa-IR" sz="2800" dirty="0">
                <a:solidFill>
                  <a:srgbClr val="FF0000"/>
                </a:solidFill>
                <a:cs typeface="B Nazanin" pitchFamily="2" charset="-78"/>
              </a:rPr>
              <a:t>هشدار دهنده مونواكسيد كربن در هر كجا كه لوازم خانگي شعله سوز يا آتش باز وجود دارد تعبيه شود</a:t>
            </a:r>
            <a:endParaRPr lang="en-US" sz="2800" dirty="0">
              <a:solidFill>
                <a:srgbClr val="FF0000"/>
              </a:solidFill>
              <a:cs typeface="B 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wipe(down)">
                                      <p:cBhvr>
                                        <p:cTn id="7" dur="580">
                                          <p:stCondLst>
                                            <p:cond delay="0"/>
                                          </p:stCondLst>
                                        </p:cTn>
                                        <p:tgtEl>
                                          <p:spTgt spid="3">
                                            <p:bg/>
                                          </p:spTgt>
                                        </p:tgtEl>
                                      </p:cBhvr>
                                    </p:animEffect>
                                    <p:anim calcmode="lin" valueType="num">
                                      <p:cBhvr>
                                        <p:cTn id="8" dur="1822" tmFilter="0,0; 0.14,0.36; 0.43,0.73; 0.71,0.91; 1.0,1.0">
                                          <p:stCondLst>
                                            <p:cond delay="0"/>
                                          </p:stCondLst>
                                        </p:cTn>
                                        <p:tgtEl>
                                          <p:spTgt spid="3">
                                            <p:bg/>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bg/>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bg/>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bg/>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bg/>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bg/>
                                          </p:spTgt>
                                        </p:tgtEl>
                                      </p:cBhvr>
                                      <p:to x="100000" y="60000"/>
                                    </p:animScale>
                                    <p:animScale>
                                      <p:cBhvr>
                                        <p:cTn id="14" dur="166" decel="50000">
                                          <p:stCondLst>
                                            <p:cond delay="676"/>
                                          </p:stCondLst>
                                        </p:cTn>
                                        <p:tgtEl>
                                          <p:spTgt spid="3">
                                            <p:bg/>
                                          </p:spTgt>
                                        </p:tgtEl>
                                      </p:cBhvr>
                                      <p:to x="100000" y="100000"/>
                                    </p:animScale>
                                    <p:animScale>
                                      <p:cBhvr>
                                        <p:cTn id="15" dur="26">
                                          <p:stCondLst>
                                            <p:cond delay="1312"/>
                                          </p:stCondLst>
                                        </p:cTn>
                                        <p:tgtEl>
                                          <p:spTgt spid="3">
                                            <p:bg/>
                                          </p:spTgt>
                                        </p:tgtEl>
                                      </p:cBhvr>
                                      <p:to x="100000" y="80000"/>
                                    </p:animScale>
                                    <p:animScale>
                                      <p:cBhvr>
                                        <p:cTn id="16" dur="166" decel="50000">
                                          <p:stCondLst>
                                            <p:cond delay="1338"/>
                                          </p:stCondLst>
                                        </p:cTn>
                                        <p:tgtEl>
                                          <p:spTgt spid="3">
                                            <p:bg/>
                                          </p:spTgt>
                                        </p:tgtEl>
                                      </p:cBhvr>
                                      <p:to x="100000" y="100000"/>
                                    </p:animScale>
                                    <p:animScale>
                                      <p:cBhvr>
                                        <p:cTn id="17" dur="26">
                                          <p:stCondLst>
                                            <p:cond delay="1642"/>
                                          </p:stCondLst>
                                        </p:cTn>
                                        <p:tgtEl>
                                          <p:spTgt spid="3">
                                            <p:bg/>
                                          </p:spTgt>
                                        </p:tgtEl>
                                      </p:cBhvr>
                                      <p:to x="100000" y="90000"/>
                                    </p:animScale>
                                    <p:animScale>
                                      <p:cBhvr>
                                        <p:cTn id="18" dur="166" decel="50000">
                                          <p:stCondLst>
                                            <p:cond delay="1668"/>
                                          </p:stCondLst>
                                        </p:cTn>
                                        <p:tgtEl>
                                          <p:spTgt spid="3">
                                            <p:bg/>
                                          </p:spTgt>
                                        </p:tgtEl>
                                      </p:cBhvr>
                                      <p:to x="100000" y="100000"/>
                                    </p:animScale>
                                    <p:animScale>
                                      <p:cBhvr>
                                        <p:cTn id="19" dur="26">
                                          <p:stCondLst>
                                            <p:cond delay="1808"/>
                                          </p:stCondLst>
                                        </p:cTn>
                                        <p:tgtEl>
                                          <p:spTgt spid="3">
                                            <p:bg/>
                                          </p:spTgt>
                                        </p:tgtEl>
                                      </p:cBhvr>
                                      <p:to x="100000" y="95000"/>
                                    </p:animScale>
                                    <p:animScale>
                                      <p:cBhvr>
                                        <p:cTn id="20" dur="166" decel="50000">
                                          <p:stCondLst>
                                            <p:cond delay="1834"/>
                                          </p:stCondLst>
                                        </p:cTn>
                                        <p:tgtEl>
                                          <p:spTgt spid="3">
                                            <p:bg/>
                                          </p:spTgt>
                                        </p:tgtEl>
                                      </p:cBhvr>
                                      <p:to x="100000" y="100000"/>
                                    </p:animScale>
                                  </p:childTnLst>
                                </p:cTn>
                              </p:par>
                            </p:childTnLst>
                          </p:cTn>
                        </p:par>
                        <p:par>
                          <p:cTn id="21" fill="hold">
                            <p:stCondLst>
                              <p:cond delay="2000"/>
                            </p:stCondLst>
                            <p:childTnLst>
                              <p:par>
                                <p:cTn id="22" presetID="14" presetClass="entr" presetSubtype="10" fill="hold" grpId="0" nodeType="after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Effect transition="in" filter="randombar(horizontal)">
                                      <p:cBhvr>
                                        <p:cTn id="24" dur="500"/>
                                        <p:tgtEl>
                                          <p:spTgt spid="3">
                                            <p:txEl>
                                              <p:pRg st="1" end="1"/>
                                            </p:txEl>
                                          </p:spTgt>
                                        </p:tgtEl>
                                      </p:cBhvr>
                                    </p:animEffect>
                                  </p:childTnLst>
                                </p:cTn>
                              </p:par>
                              <p:par>
                                <p:cTn id="25" presetID="14" presetClass="entr" presetSubtype="10" fill="hold" grpId="0" nodeType="withEffect">
                                  <p:stCondLst>
                                    <p:cond delay="10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7" dur="500"/>
                                        <p:tgtEl>
                                          <p:spTgt spid="3">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randombar(horizontal)">
                                      <p:cBhvr>
                                        <p:cTn id="32" dur="500"/>
                                        <p:tgtEl>
                                          <p:spTgt spid="3">
                                            <p:txEl>
                                              <p:pRg st="3" end="3"/>
                                            </p:txEl>
                                          </p:spTgt>
                                        </p:tgtEl>
                                      </p:cBhvr>
                                    </p:animEffect>
                                  </p:childTnLst>
                                </p:cTn>
                              </p:par>
                              <p:par>
                                <p:cTn id="33" presetID="14" presetClass="entr" presetSubtype="10" fill="hold" grpId="0" nodeType="with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randombar(horizontal)">
                                      <p:cBhvr>
                                        <p:cTn id="3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a:solidFill>
            <a:schemeClr val="bg1"/>
          </a:solidFill>
          <a:ln>
            <a:solidFill>
              <a:srgbClr val="00B050"/>
            </a:solidFill>
          </a:ln>
        </p:spPr>
        <p:txBody>
          <a:bodyPr vert="horz" lIns="91440" tIns="45720" rIns="91440" bIns="45720" rtlCol="1" anchor="ctr">
            <a:normAutofit/>
          </a:bodyPr>
          <a:lstStyle/>
          <a:p>
            <a:r>
              <a:rPr lang="fa-IR" sz="2800" b="1" dirty="0">
                <a:solidFill>
                  <a:srgbClr val="00B050"/>
                </a:solidFill>
                <a:cs typeface="B Nazanin" pitchFamily="2" charset="-78"/>
              </a:rPr>
              <a:t>رفتارهاي ايمن استفاده از داروها </a:t>
            </a:r>
          </a:p>
        </p:txBody>
      </p:sp>
      <p:sp>
        <p:nvSpPr>
          <p:cNvPr id="3" name="Content Placeholder 2"/>
          <p:cNvSpPr>
            <a:spLocks noGrp="1"/>
          </p:cNvSpPr>
          <p:nvPr>
            <p:ph idx="1"/>
          </p:nvPr>
        </p:nvSpPr>
        <p:spPr>
          <a:xfrm>
            <a:off x="467544" y="1412776"/>
            <a:ext cx="8229600" cy="5112568"/>
          </a:xfrm>
          <a:solidFill>
            <a:schemeClr val="bg1"/>
          </a:solidFill>
          <a:ln>
            <a:solidFill>
              <a:srgbClr val="00B050"/>
            </a:solidFill>
          </a:ln>
        </p:spPr>
        <p:txBody>
          <a:bodyPr vert="horz" lIns="91440" tIns="45720" rIns="91440" bIns="45720" rtlCol="1">
            <a:noAutofit/>
          </a:bodyPr>
          <a:lstStyle/>
          <a:p>
            <a:r>
              <a:rPr lang="fa-IR" sz="1800" dirty="0">
                <a:cs typeface="B Nazanin" pitchFamily="2" charset="-78"/>
              </a:rPr>
              <a:t>داروها بايد به نحو مناسبي خارج از دسترس و ديد كودكان خردسال نگهداري شوند. </a:t>
            </a:r>
          </a:p>
          <a:p>
            <a:r>
              <a:rPr lang="fa-IR" sz="1800" dirty="0">
                <a:solidFill>
                  <a:srgbClr val="FF0000"/>
                </a:solidFill>
                <a:cs typeface="B Nazanin" pitchFamily="2" charset="-78"/>
              </a:rPr>
              <a:t>يك قفسه در طبقات بالا</a:t>
            </a:r>
          </a:p>
          <a:p>
            <a:r>
              <a:rPr lang="fa-IR" sz="1800" dirty="0">
                <a:cs typeface="B Nazanin" pitchFamily="2" charset="-78"/>
              </a:rPr>
              <a:t>يك قفسه با دستگيره مقاوم در برابر كودك</a:t>
            </a:r>
          </a:p>
          <a:p>
            <a:r>
              <a:rPr lang="fa-IR" sz="1800" dirty="0">
                <a:solidFill>
                  <a:srgbClr val="FF0000"/>
                </a:solidFill>
                <a:cs typeface="B Nazanin" pitchFamily="2" charset="-78"/>
              </a:rPr>
              <a:t>يك كابينت دارويي داراي قفل </a:t>
            </a:r>
          </a:p>
          <a:p>
            <a:r>
              <a:rPr lang="fa-IR" sz="1800" dirty="0">
                <a:cs typeface="B Nazanin" pitchFamily="2" charset="-78"/>
              </a:rPr>
              <a:t>يك چمدان قفل دار </a:t>
            </a:r>
          </a:p>
          <a:p>
            <a:r>
              <a:rPr lang="fa-IR" sz="1800" dirty="0">
                <a:solidFill>
                  <a:srgbClr val="FF0000"/>
                </a:solidFill>
                <a:cs typeface="B Nazanin" pitchFamily="2" charset="-78"/>
              </a:rPr>
              <a:t>داروها روي ميز آرايش، در كيف دستي بخصوص كيف دستي مادر بزرگ و يا در يخچال نگه‌داري نشوند. </a:t>
            </a:r>
          </a:p>
          <a:p>
            <a:r>
              <a:rPr lang="fa-IR" sz="1800" dirty="0">
                <a:solidFill>
                  <a:srgbClr val="FF0000"/>
                </a:solidFill>
                <a:cs typeface="B Nazanin" pitchFamily="2" charset="-78"/>
              </a:rPr>
              <a:t>همه داروها در ظرف اصلي خود نگهداري شوند</a:t>
            </a:r>
          </a:p>
          <a:p>
            <a:r>
              <a:rPr lang="fa-IR" sz="1800" dirty="0">
                <a:cs typeface="B Nazanin" pitchFamily="2" charset="-78"/>
              </a:rPr>
              <a:t>درپوش‌هاي مقاوم در برابر كودك،‌در كار او وقفه ايجاد مي‌كنند ولي سد راه او نمي‌شوند.</a:t>
            </a:r>
            <a:endParaRPr lang="en-US" sz="1800" dirty="0">
              <a:cs typeface="B Nazanin" pitchFamily="2" charset="-78"/>
            </a:endParaRPr>
          </a:p>
          <a:p>
            <a:r>
              <a:rPr lang="fa-IR" sz="1800" dirty="0">
                <a:solidFill>
                  <a:srgbClr val="FF0000"/>
                </a:solidFill>
                <a:cs typeface="B Nazanin" pitchFamily="2" charset="-78"/>
              </a:rPr>
              <a:t>هرگز به کودکان گفته نشود که داروها و ویتامین ها شکلات هستند. </a:t>
            </a:r>
            <a:endParaRPr lang="en-US" sz="1800" dirty="0">
              <a:solidFill>
                <a:srgbClr val="FF0000"/>
              </a:solidFill>
              <a:cs typeface="B Nazanin" pitchFamily="2" charset="-78"/>
            </a:endParaRPr>
          </a:p>
          <a:p>
            <a:r>
              <a:rPr lang="fa-IR" sz="1800" dirty="0">
                <a:cs typeface="B Nazanin" pitchFamily="2" charset="-78"/>
              </a:rPr>
              <a:t>بهتر است دارو زمانی مصرف شود که کودک  در اطراف والدين نیست، زیرا کودکان از بزرگترها تقلید می کنند. </a:t>
            </a:r>
            <a:endParaRPr lang="en-US" sz="1800" dirty="0">
              <a:cs typeface="B Nazanin" pitchFamily="2" charset="-78"/>
            </a:endParaRPr>
          </a:p>
          <a:p>
            <a:r>
              <a:rPr lang="fa-IR" sz="1800" dirty="0">
                <a:solidFill>
                  <a:srgbClr val="FF0000"/>
                </a:solidFill>
                <a:cs typeface="B Nazanin" pitchFamily="2" charset="-78"/>
              </a:rPr>
              <a:t>با احتياط در مورد نحوه مصرف داروها به كودكان آموزش داده شود. </a:t>
            </a:r>
            <a:endParaRPr lang="en-US" sz="1800" dirty="0">
              <a:solidFill>
                <a:srgbClr val="FF0000"/>
              </a:solidFill>
              <a:cs typeface="B Nazanin" pitchFamily="2" charset="-78"/>
            </a:endParaRPr>
          </a:p>
          <a:p>
            <a:r>
              <a:rPr lang="fa-IR" sz="1800" dirty="0">
                <a:cs typeface="B Nazanin" pitchFamily="2" charset="-78"/>
              </a:rPr>
              <a:t>داروهاي تاريخ گذشته نگه‌داري نشوند و نابود شوند و  اضافه داروهاي مصرفي دور ريخته شوند. </a:t>
            </a:r>
          </a:p>
          <a:p>
            <a:r>
              <a:rPr lang="fa-IR" sz="1800" dirty="0">
                <a:solidFill>
                  <a:srgbClr val="FF0000"/>
                </a:solidFill>
                <a:cs typeface="B Nazanin" pitchFamily="2" charset="-78"/>
              </a:rPr>
              <a:t>قفسه‌هاي دارو حداقل 2 بار در سال پاكسازي شوند و داروهاي قديمي دور ريخته شوند. </a:t>
            </a:r>
            <a:endParaRPr lang="en-US" sz="1800" dirty="0">
              <a:solidFill>
                <a:srgbClr val="FF0000"/>
              </a:solidFill>
              <a:cs typeface="B Nazanin" pitchFamily="2" charset="-78"/>
            </a:endParaRPr>
          </a:p>
          <a:p>
            <a:r>
              <a:rPr lang="fa-IR" sz="1800" dirty="0">
                <a:cs typeface="B Nazanin" pitchFamily="2" charset="-78"/>
              </a:rPr>
              <a:t>والدين بايد هنگام حضور در منزل بستگان یا دوستان مراقب باشند، چون ممکن است آن‌ها از قواعد مشابهی پیروی نکنند.</a:t>
            </a:r>
            <a:endParaRPr lang="en-US" sz="1800" dirty="0">
              <a:cs typeface="B Nazanin" pitchFamily="2" charset="-78"/>
            </a:endParaRPr>
          </a:p>
          <a:p>
            <a:endParaRPr lang="fa-IR" sz="1800" dirty="0">
              <a:cs typeface="B Nazanin" pitchFamily="2" charset="-78"/>
            </a:endParaRPr>
          </a:p>
        </p:txBody>
      </p:sp>
      <p:pic>
        <p:nvPicPr>
          <p:cNvPr id="4" name="Picture 3" descr="4 mas.bmp"/>
          <p:cNvPicPr>
            <a:picLocks noChangeAspect="1"/>
          </p:cNvPicPr>
          <p:nvPr/>
        </p:nvPicPr>
        <p:blipFill>
          <a:blip r:embed="rId2"/>
          <a:stretch>
            <a:fillRect/>
          </a:stretch>
        </p:blipFill>
        <p:spPr>
          <a:xfrm>
            <a:off x="683568" y="1556792"/>
            <a:ext cx="1800200" cy="142379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3"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
                                        <p:tgtEl>
                                          <p:spTgt spid="4"/>
                                        </p:tgtEl>
                                      </p:cBhvr>
                                    </p:animEffect>
                                    <p:anim calcmode="lin" valueType="num">
                                      <p:cBhvr>
                                        <p:cTn id="8" dur="400" fill="hold"/>
                                        <p:tgtEl>
                                          <p:spTgt spid="4"/>
                                        </p:tgtEl>
                                        <p:attrNameLst>
                                          <p:attrName>ppt_x</p:attrName>
                                        </p:attrNameLst>
                                      </p:cBhvr>
                                      <p:tavLst>
                                        <p:tav tm="0">
                                          <p:val>
                                            <p:strVal val="#ppt_x"/>
                                          </p:val>
                                        </p:tav>
                                        <p:tav tm="100000">
                                          <p:val>
                                            <p:strVal val="#ppt_x"/>
                                          </p:val>
                                        </p:tav>
                                      </p:tavLst>
                                    </p:anim>
                                    <p:anim calcmode="lin" valueType="num">
                                      <p:cBhvr>
                                        <p:cTn id="9" dur="400" fill="hold"/>
                                        <p:tgtEl>
                                          <p:spTgt spid="4"/>
                                        </p:tgtEl>
                                        <p:attrNameLst>
                                          <p:attrName>ppt_y</p:attrName>
                                        </p:attrNameLst>
                                      </p:cBhvr>
                                      <p:tavLst>
                                        <p:tav tm="0">
                                          <p:val>
                                            <p:strVal val="#ppt_y+0.31"/>
                                          </p:val>
                                        </p:tav>
                                        <p:tav tm="100000">
                                          <p:val>
                                            <p:strVal val="#ppt_y+0.31"/>
                                          </p:val>
                                        </p:tav>
                                      </p:tavLst>
                                    </p:anim>
                                    <p:anim calcmode="lin" valueType="num">
                                      <p:cBhvr>
                                        <p:cTn id="10" dur="600" decel="50000" fill="hold">
                                          <p:stCondLst>
                                            <p:cond delay="400"/>
                                          </p:stCondLst>
                                        </p:cTn>
                                        <p:tgtEl>
                                          <p:spTgt spid="4"/>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600" decel="50000" fill="hold">
                                          <p:stCondLst>
                                            <p:cond delay="400"/>
                                          </p:stCondLst>
                                        </p:cTn>
                                        <p:tgtEl>
                                          <p:spTgt spid="4"/>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a:ln>
            <a:solidFill>
              <a:srgbClr val="00B050"/>
            </a:solidFill>
          </a:ln>
        </p:spPr>
        <p:txBody>
          <a:bodyPr vert="horz" lIns="91440" tIns="45720" rIns="91440" bIns="45720" rtlCol="1" anchor="ctr">
            <a:normAutofit/>
          </a:bodyPr>
          <a:lstStyle/>
          <a:p>
            <a:r>
              <a:rPr lang="fa-IR" sz="2800" b="1" dirty="0">
                <a:solidFill>
                  <a:srgbClr val="00B050"/>
                </a:solidFill>
                <a:cs typeface="B Nazanin" pitchFamily="2" charset="-78"/>
              </a:rPr>
              <a:t>رفتارهاي ايمن استفاده از محصولات و مواد شيميايي خانگي </a:t>
            </a:r>
            <a:r>
              <a:rPr lang="en-US" sz="2800" b="1" dirty="0">
                <a:solidFill>
                  <a:srgbClr val="00B050"/>
                </a:solidFill>
                <a:cs typeface="B Nazanin" pitchFamily="2" charset="-78"/>
              </a:rPr>
              <a:t/>
            </a:r>
            <a:br>
              <a:rPr lang="en-US" sz="2800" b="1" dirty="0">
                <a:solidFill>
                  <a:srgbClr val="00B050"/>
                </a:solidFill>
                <a:cs typeface="B Nazanin" pitchFamily="2" charset="-78"/>
              </a:rPr>
            </a:br>
            <a:endParaRPr lang="fa-IR" sz="2800" b="1" dirty="0">
              <a:solidFill>
                <a:srgbClr val="00B050"/>
              </a:solidFill>
              <a:cs typeface="B Nazanin" pitchFamily="2" charset="-78"/>
            </a:endParaRPr>
          </a:p>
        </p:txBody>
      </p:sp>
      <p:sp>
        <p:nvSpPr>
          <p:cNvPr id="3" name="Content Placeholder 2"/>
          <p:cNvSpPr>
            <a:spLocks noGrp="1"/>
          </p:cNvSpPr>
          <p:nvPr>
            <p:ph idx="1"/>
          </p:nvPr>
        </p:nvSpPr>
        <p:spPr>
          <a:xfrm>
            <a:off x="395536" y="1700808"/>
            <a:ext cx="8229600" cy="4896544"/>
          </a:xfrm>
          <a:solidFill>
            <a:schemeClr val="bg1"/>
          </a:solidFill>
          <a:ln>
            <a:solidFill>
              <a:srgbClr val="00B050"/>
            </a:solidFill>
          </a:ln>
        </p:spPr>
        <p:txBody>
          <a:bodyPr vert="horz" lIns="91440" tIns="45720" rIns="91440" bIns="45720" rtlCol="1">
            <a:noAutofit/>
          </a:bodyPr>
          <a:lstStyle/>
          <a:p>
            <a:r>
              <a:rPr lang="fa-IR" sz="1800" dirty="0">
                <a:cs typeface="B Nazanin" pitchFamily="2" charset="-78"/>
              </a:rPr>
              <a:t>مواد شيميايي خانگي و محصولات تميز كننده در محلي خارج از دید، در كابينت‌ها يا قفسه‌هاي قفل‌دار، ترجيحاً در طبقات بالا و دور از دسترس کودکان  نگه‌داري شوند. </a:t>
            </a:r>
          </a:p>
          <a:p>
            <a:r>
              <a:rPr lang="fa-IR" sz="1800" dirty="0">
                <a:cs typeface="B Nazanin" pitchFamily="2" charset="-78"/>
              </a:rPr>
              <a:t>اين مواد زير سينك و يا كف توالت نگهداري نشوند. </a:t>
            </a:r>
            <a:endParaRPr lang="en-US" sz="1800" dirty="0">
              <a:cs typeface="B Nazanin" pitchFamily="2" charset="-78"/>
            </a:endParaRPr>
          </a:p>
          <a:p>
            <a:r>
              <a:rPr lang="fa-IR" sz="1800" dirty="0">
                <a:cs typeface="B Nazanin" pitchFamily="2" charset="-78"/>
              </a:rPr>
              <a:t>در ظروف داراي درپوش مقاوم در برابر كودك نگهداري شوند</a:t>
            </a:r>
          </a:p>
          <a:p>
            <a:r>
              <a:rPr lang="fa-IR" sz="1800" dirty="0">
                <a:cs typeface="B Nazanin" pitchFamily="2" charset="-78"/>
              </a:rPr>
              <a:t>هرگز از ظرف اصلي به ظرف ديگر منتقل نشوند</a:t>
            </a:r>
          </a:p>
          <a:p>
            <a:r>
              <a:rPr lang="fa-IR" sz="1800" dirty="0">
                <a:cs typeface="B Nazanin" pitchFamily="2" charset="-78"/>
              </a:rPr>
              <a:t> بلافاصله پس از استفاده، به محل اوليه خود باز گردانده شوند و در جاي امني ذخيره شوند</a:t>
            </a:r>
            <a:endParaRPr lang="en-US" sz="1800" dirty="0">
              <a:cs typeface="B Nazanin" pitchFamily="2" charset="-78"/>
            </a:endParaRPr>
          </a:p>
          <a:p>
            <a:r>
              <a:rPr lang="fa-IR" sz="1800" dirty="0">
                <a:cs typeface="B Nazanin" pitchFamily="2" charset="-78"/>
              </a:rPr>
              <a:t>اگر مواد سفید کننده مانند وایتکس و پاک کننده های دستشویی مانند جوهر نمک با هم استفاده شوند و مخلوط شوند کلر تولید می شود که گازی خطرناک است و ایجاد مسمومیت می کند</a:t>
            </a:r>
            <a:endParaRPr lang="en-US" sz="1800" dirty="0">
              <a:cs typeface="B Nazanin" pitchFamily="2" charset="-78"/>
            </a:endParaRPr>
          </a:p>
          <a:p>
            <a:r>
              <a:rPr lang="fa-IR" sz="1800" dirty="0">
                <a:cs typeface="B Nazanin" pitchFamily="2" charset="-78"/>
              </a:rPr>
              <a:t>ظروف خالي بطور ايمن دور انداخته شوند</a:t>
            </a:r>
            <a:endParaRPr lang="en-US" sz="1800" dirty="0">
              <a:cs typeface="B Nazanin" pitchFamily="2" charset="-78"/>
            </a:endParaRPr>
          </a:p>
          <a:p>
            <a:r>
              <a:rPr lang="fa-IR" sz="1800" dirty="0">
                <a:cs typeface="B Nazanin" pitchFamily="2" charset="-78"/>
              </a:rPr>
              <a:t>سيگار، الكل، عطر، روغن آروماتراپي و دهان شويه‌ها نيز مي‌تواند براي كودكان سمي باشند</a:t>
            </a:r>
            <a:endParaRPr lang="en-US" sz="1800" dirty="0">
              <a:cs typeface="B Nazanin" pitchFamily="2" charset="-78"/>
            </a:endParaRPr>
          </a:p>
          <a:p>
            <a:r>
              <a:rPr lang="fa-IR" sz="1800" dirty="0">
                <a:cs typeface="B Nazanin" pitchFamily="2" charset="-78"/>
              </a:rPr>
              <a:t>مواد شيميايي مثل رنگ، الكل سفيد، نفت، ضد يخ خودرو، علف كش‌ها و آفت كش‌ها دور از دسترس و خارج از ديد كودكان نگهداري شوند</a:t>
            </a:r>
          </a:p>
          <a:p>
            <a:r>
              <a:rPr lang="fa-IR" sz="1800" dirty="0">
                <a:cs typeface="B Nazanin" pitchFamily="2" charset="-78"/>
              </a:rPr>
              <a:t>به كمد، انبار يا گاراژي كه آن‌ها نگهداري مي‌شوند قفل زده شود</a:t>
            </a:r>
            <a:endParaRPr lang="en-US" sz="1800" dirty="0">
              <a:cs typeface="B Nazanin" pitchFamily="2" charset="-78"/>
            </a:endParaRPr>
          </a:p>
          <a:p>
            <a:endParaRPr lang="fa-IR" sz="1800" dirty="0">
              <a:cs typeface="B Nazanin" pitchFamily="2" charset="-78"/>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a:ln>
            <a:solidFill>
              <a:srgbClr val="00B050"/>
            </a:solidFill>
          </a:ln>
        </p:spPr>
        <p:txBody>
          <a:bodyPr vert="horz" lIns="91440" tIns="45720" rIns="91440" bIns="45720" rtlCol="1" anchor="ctr">
            <a:normAutofit/>
          </a:bodyPr>
          <a:lstStyle/>
          <a:p>
            <a:r>
              <a:rPr lang="fa-IR" sz="2800" b="1" dirty="0">
                <a:solidFill>
                  <a:srgbClr val="00B050"/>
                </a:solidFill>
                <a:cs typeface="B Nazanin" pitchFamily="2" charset="-78"/>
              </a:rPr>
              <a:t>تهيه خمير بازي ايمن براي </a:t>
            </a:r>
            <a:r>
              <a:rPr lang="fa-IR" sz="2800" b="1" dirty="0" smtClean="0">
                <a:solidFill>
                  <a:srgbClr val="00B050"/>
                </a:solidFill>
                <a:cs typeface="B Nazanin" pitchFamily="2" charset="-78"/>
              </a:rPr>
              <a:t>كودكان</a:t>
            </a:r>
            <a:endParaRPr lang="fa-IR" sz="2800" b="1" dirty="0">
              <a:solidFill>
                <a:srgbClr val="00B050"/>
              </a:solidFill>
              <a:cs typeface="B Nazanin" pitchFamily="2" charset="-78"/>
            </a:endParaRPr>
          </a:p>
        </p:txBody>
      </p:sp>
      <p:sp>
        <p:nvSpPr>
          <p:cNvPr id="3" name="Content Placeholder 2"/>
          <p:cNvSpPr>
            <a:spLocks noGrp="1"/>
          </p:cNvSpPr>
          <p:nvPr>
            <p:ph idx="1"/>
          </p:nvPr>
        </p:nvSpPr>
        <p:spPr>
          <a:xfrm>
            <a:off x="457200" y="1700808"/>
            <a:ext cx="8229600" cy="4824536"/>
          </a:xfrm>
          <a:solidFill>
            <a:schemeClr val="bg1"/>
          </a:solidFill>
          <a:ln>
            <a:solidFill>
              <a:srgbClr val="00B050"/>
            </a:solidFill>
          </a:ln>
        </p:spPr>
        <p:txBody>
          <a:bodyPr vert="horz" lIns="91440" tIns="45720" rIns="91440" bIns="45720" rtlCol="1">
            <a:noAutofit/>
          </a:bodyPr>
          <a:lstStyle/>
          <a:p>
            <a:r>
              <a:rPr lang="fa-IR" sz="1800" dirty="0" smtClean="0">
                <a:cs typeface="B Nazanin" pitchFamily="2" charset="-78"/>
              </a:rPr>
              <a:t>آرد </a:t>
            </a:r>
            <a:r>
              <a:rPr lang="fa-IR" sz="1800" dirty="0">
                <a:cs typeface="B Nazanin" pitchFamily="2" charset="-78"/>
              </a:rPr>
              <a:t>سفيد،‌ نمك،‌ كرم تارتار و روغن گياهي در ماهيتابه مخلوط شوند. براي اين‌كه خمير بازي بوي خوشي داشته باشد مي‌توان دارچين اضافه كرد. سپس آب اضافه شود و خوب مخلوط شود. ظرف روي حرارت متوسط گذاشته شود تا بپزد و دائماً مخلوط به مدت 5-3 دقيقه هم زده شود. خمير سفت و قابل شكل  دادن خواهد شد. ظرف از روي گاز برداشته شود و به مدت 5 دقيقه ورز داده شود. رنگ خوراكي هنگام ورز دادن اضافه شود. </a:t>
            </a:r>
          </a:p>
          <a:p>
            <a:r>
              <a:rPr lang="fa-IR" sz="1800" dirty="0">
                <a:cs typeface="B Nazanin" pitchFamily="2" charset="-78"/>
              </a:rPr>
              <a:t>خمير بازي را مي‌توان به مدت طولاني در ظرف پلاستيكي دردار يا كيسه پلاستيكي </a:t>
            </a:r>
            <a:r>
              <a:rPr lang="fa-IR" sz="1800" dirty="0" err="1">
                <a:cs typeface="B Nazanin" pitchFamily="2" charset="-78"/>
              </a:rPr>
              <a:t>نگه‌داري</a:t>
            </a:r>
            <a:r>
              <a:rPr lang="fa-IR" sz="1800" dirty="0">
                <a:cs typeface="B Nazanin" pitchFamily="2" charset="-78"/>
              </a:rPr>
              <a:t> </a:t>
            </a:r>
            <a:r>
              <a:rPr lang="fa-IR" sz="1800" dirty="0" err="1" smtClean="0">
                <a:cs typeface="B Nazanin" pitchFamily="2" charset="-78"/>
              </a:rPr>
              <a:t>كرد</a:t>
            </a:r>
            <a:endParaRPr lang="en-US" sz="1800" dirty="0" smtClean="0">
              <a:cs typeface="B Nazanin" pitchFamily="2" charset="-78"/>
            </a:endParaRPr>
          </a:p>
          <a:p>
            <a:endParaRPr lang="en-US" sz="2400" b="1" dirty="0" smtClean="0">
              <a:solidFill>
                <a:srgbClr val="FF0000"/>
              </a:solidFill>
              <a:cs typeface="B Nazanin" pitchFamily="2" charset="-78"/>
            </a:endParaRPr>
          </a:p>
          <a:p>
            <a:r>
              <a:rPr lang="fa-IR" sz="2400" b="1" dirty="0" smtClean="0">
                <a:solidFill>
                  <a:srgbClr val="FF0000"/>
                </a:solidFill>
                <a:cs typeface="B Zar" panose="00000400000000000000" pitchFamily="2" charset="-78"/>
              </a:rPr>
              <a:t>مواد </a:t>
            </a:r>
            <a:r>
              <a:rPr lang="fa-IR" sz="2400" b="1" dirty="0">
                <a:solidFill>
                  <a:srgbClr val="FF0000"/>
                </a:solidFill>
                <a:cs typeface="B Zar" panose="00000400000000000000" pitchFamily="2" charset="-78"/>
              </a:rPr>
              <a:t>لازم: </a:t>
            </a:r>
          </a:p>
          <a:p>
            <a:pPr lvl="1"/>
            <a:r>
              <a:rPr lang="fa-IR" sz="2000" dirty="0">
                <a:cs typeface="B Zar" panose="00000400000000000000" pitchFamily="2" charset="-78"/>
              </a:rPr>
              <a:t>آرد </a:t>
            </a:r>
            <a:r>
              <a:rPr lang="fa-IR" sz="2000" dirty="0" err="1">
                <a:cs typeface="B Zar" panose="00000400000000000000" pitchFamily="2" charset="-78"/>
              </a:rPr>
              <a:t>سفيد</a:t>
            </a:r>
            <a:r>
              <a:rPr lang="fa-IR" sz="2000" dirty="0">
                <a:cs typeface="B Zar" panose="00000400000000000000" pitchFamily="2" charset="-78"/>
              </a:rPr>
              <a:t> (</a:t>
            </a:r>
            <a:r>
              <a:rPr lang="fa-IR" sz="2000" dirty="0" err="1">
                <a:cs typeface="B Zar" panose="00000400000000000000" pitchFamily="2" charset="-78"/>
              </a:rPr>
              <a:t>يك</a:t>
            </a:r>
            <a:r>
              <a:rPr lang="fa-IR" sz="2000" dirty="0">
                <a:cs typeface="B Zar" panose="00000400000000000000" pitchFamily="2" charset="-78"/>
              </a:rPr>
              <a:t> فنجان) </a:t>
            </a:r>
          </a:p>
          <a:p>
            <a:pPr lvl="1"/>
            <a:r>
              <a:rPr lang="fa-IR" sz="2000" dirty="0" err="1">
                <a:cs typeface="B Zar" panose="00000400000000000000" pitchFamily="2" charset="-78"/>
              </a:rPr>
              <a:t>نمك</a:t>
            </a:r>
            <a:r>
              <a:rPr lang="fa-IR" sz="2000" dirty="0">
                <a:cs typeface="B Zar" panose="00000400000000000000" pitchFamily="2" charset="-78"/>
              </a:rPr>
              <a:t> (نصف فنجان) </a:t>
            </a:r>
          </a:p>
          <a:p>
            <a:pPr lvl="1"/>
            <a:r>
              <a:rPr lang="fa-IR" sz="2000" dirty="0" err="1">
                <a:cs typeface="B Zar" panose="00000400000000000000" pitchFamily="2" charset="-78"/>
              </a:rPr>
              <a:t>كرم</a:t>
            </a:r>
            <a:r>
              <a:rPr lang="fa-IR" sz="2000" dirty="0">
                <a:cs typeface="B Zar" panose="00000400000000000000" pitchFamily="2" charset="-78"/>
              </a:rPr>
              <a:t> </a:t>
            </a:r>
            <a:r>
              <a:rPr lang="fa-IR" sz="2000" dirty="0" err="1" smtClean="0">
                <a:cs typeface="B Zar" panose="00000400000000000000" pitchFamily="2" charset="-78"/>
              </a:rPr>
              <a:t>تارتار</a:t>
            </a:r>
            <a:r>
              <a:rPr lang="fa-IR" sz="2000" dirty="0" smtClean="0">
                <a:cs typeface="B Zar" panose="00000400000000000000" pitchFamily="2" charset="-78"/>
              </a:rPr>
              <a:t>(دو </a:t>
            </a:r>
            <a:r>
              <a:rPr lang="fa-IR" sz="2000" dirty="0">
                <a:cs typeface="B Zar" panose="00000400000000000000" pitchFamily="2" charset="-78"/>
              </a:rPr>
              <a:t>قاشق) </a:t>
            </a:r>
          </a:p>
          <a:p>
            <a:pPr lvl="1"/>
            <a:r>
              <a:rPr lang="fa-IR" sz="2000" dirty="0">
                <a:cs typeface="B Zar" panose="00000400000000000000" pitchFamily="2" charset="-78"/>
              </a:rPr>
              <a:t>روغن </a:t>
            </a:r>
            <a:r>
              <a:rPr lang="fa-IR" sz="2000" dirty="0" err="1">
                <a:cs typeface="B Zar" panose="00000400000000000000" pitchFamily="2" charset="-78"/>
              </a:rPr>
              <a:t>گياهي</a:t>
            </a:r>
            <a:r>
              <a:rPr lang="fa-IR" sz="2000" dirty="0">
                <a:cs typeface="B Zar" panose="00000400000000000000" pitchFamily="2" charset="-78"/>
              </a:rPr>
              <a:t> (</a:t>
            </a:r>
            <a:r>
              <a:rPr lang="fa-IR" sz="2000" dirty="0" err="1">
                <a:cs typeface="B Zar" panose="00000400000000000000" pitchFamily="2" charset="-78"/>
              </a:rPr>
              <a:t>يك</a:t>
            </a:r>
            <a:r>
              <a:rPr lang="fa-IR" sz="2000" dirty="0">
                <a:cs typeface="B Zar" panose="00000400000000000000" pitchFamily="2" charset="-78"/>
              </a:rPr>
              <a:t> قاشق) </a:t>
            </a:r>
          </a:p>
          <a:p>
            <a:pPr lvl="1"/>
            <a:r>
              <a:rPr lang="fa-IR" sz="2000" dirty="0" err="1">
                <a:cs typeface="B Zar" panose="00000400000000000000" pitchFamily="2" charset="-78"/>
              </a:rPr>
              <a:t>دارچين</a:t>
            </a:r>
            <a:r>
              <a:rPr lang="fa-IR" sz="2000" dirty="0">
                <a:cs typeface="B Zar" panose="00000400000000000000" pitchFamily="2" charset="-78"/>
              </a:rPr>
              <a:t> </a:t>
            </a:r>
            <a:r>
              <a:rPr lang="fa-IR" sz="2000" dirty="0" smtClean="0">
                <a:cs typeface="B Zar" panose="00000400000000000000" pitchFamily="2" charset="-78"/>
              </a:rPr>
              <a:t>(</a:t>
            </a:r>
            <a:r>
              <a:rPr lang="fa-IR" sz="2000" dirty="0" err="1">
                <a:cs typeface="B Zar" panose="00000400000000000000" pitchFamily="2" charset="-78"/>
              </a:rPr>
              <a:t>اختياري</a:t>
            </a:r>
            <a:r>
              <a:rPr lang="fa-IR" sz="2000" dirty="0">
                <a:cs typeface="B Zar" panose="00000400000000000000" pitchFamily="2" charset="-78"/>
              </a:rPr>
              <a:t> است)</a:t>
            </a:r>
          </a:p>
          <a:p>
            <a:pPr lvl="1"/>
            <a:r>
              <a:rPr lang="fa-IR" sz="2000" dirty="0">
                <a:cs typeface="B Zar" panose="00000400000000000000" pitchFamily="2" charset="-78"/>
              </a:rPr>
              <a:t>آب  </a:t>
            </a:r>
          </a:p>
          <a:p>
            <a:endParaRPr lang="en-US" sz="1800" dirty="0">
              <a:cs typeface="B 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barn(inVertical)">
                                      <p:cBhvr>
                                        <p:cTn id="7" dur="500"/>
                                        <p:tgtEl>
                                          <p:spTgt spid="3">
                                            <p:txEl>
                                              <p:pRg st="3" end="3"/>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barn(inVertical)">
                                      <p:cBhvr>
                                        <p:cTn id="10" dur="500"/>
                                        <p:tgtEl>
                                          <p:spTgt spid="3">
                                            <p:txEl>
                                              <p:pRg st="4" end="4"/>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Effect transition="in" filter="barn(inVertical)">
                                      <p:cBhvr>
                                        <p:cTn id="13" dur="500"/>
                                        <p:tgtEl>
                                          <p:spTgt spid="3">
                                            <p:txEl>
                                              <p:pRg st="5" end="5"/>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3">
                                            <p:txEl>
                                              <p:pRg st="6" end="6"/>
                                            </p:txEl>
                                          </p:spTgt>
                                        </p:tgtEl>
                                        <p:attrNameLst>
                                          <p:attrName>style.visibility</p:attrName>
                                        </p:attrNameLst>
                                      </p:cBhvr>
                                      <p:to>
                                        <p:strVal val="visible"/>
                                      </p:to>
                                    </p:set>
                                    <p:animEffect transition="in" filter="barn(inVertical)">
                                      <p:cBhvr>
                                        <p:cTn id="16" dur="500"/>
                                        <p:tgtEl>
                                          <p:spTgt spid="3">
                                            <p:txEl>
                                              <p:pRg st="6" end="6"/>
                                            </p:txEl>
                                          </p:spTgt>
                                        </p:tgtEl>
                                      </p:cBhvr>
                                    </p:animEffect>
                                  </p:childTnLst>
                                </p:cTn>
                              </p:par>
                              <p:par>
                                <p:cTn id="17" presetID="16" presetClass="entr" presetSubtype="21"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animEffect transition="in" filter="barn(inVertical)">
                                      <p:cBhvr>
                                        <p:cTn id="19" dur="500"/>
                                        <p:tgtEl>
                                          <p:spTgt spid="3">
                                            <p:txEl>
                                              <p:pRg st="7" end="7"/>
                                            </p:txEl>
                                          </p:spTgt>
                                        </p:tgtEl>
                                      </p:cBhvr>
                                    </p:animEffect>
                                  </p:childTnLst>
                                </p:cTn>
                              </p:par>
                              <p:par>
                                <p:cTn id="20" presetID="16" presetClass="entr" presetSubtype="21" fill="hold" nodeType="withEffect">
                                  <p:stCondLst>
                                    <p:cond delay="0"/>
                                  </p:stCondLst>
                                  <p:childTnLst>
                                    <p:set>
                                      <p:cBhvr>
                                        <p:cTn id="21" dur="1" fill="hold">
                                          <p:stCondLst>
                                            <p:cond delay="0"/>
                                          </p:stCondLst>
                                        </p:cTn>
                                        <p:tgtEl>
                                          <p:spTgt spid="3">
                                            <p:txEl>
                                              <p:pRg st="8" end="8"/>
                                            </p:txEl>
                                          </p:spTgt>
                                        </p:tgtEl>
                                        <p:attrNameLst>
                                          <p:attrName>style.visibility</p:attrName>
                                        </p:attrNameLst>
                                      </p:cBhvr>
                                      <p:to>
                                        <p:strVal val="visible"/>
                                      </p:to>
                                    </p:set>
                                    <p:animEffect transition="in" filter="barn(inVertical)">
                                      <p:cBhvr>
                                        <p:cTn id="22" dur="500"/>
                                        <p:tgtEl>
                                          <p:spTgt spid="3">
                                            <p:txEl>
                                              <p:pRg st="8" end="8"/>
                                            </p:txEl>
                                          </p:spTgt>
                                        </p:tgtEl>
                                      </p:cBhvr>
                                    </p:animEffect>
                                  </p:childTnLst>
                                </p:cTn>
                              </p:par>
                              <p:par>
                                <p:cTn id="23" presetID="16" presetClass="entr" presetSubtype="21"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animEffect transition="in" filter="barn(inVertical)">
                                      <p:cBhvr>
                                        <p:cTn id="25"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a:ln>
            <a:solidFill>
              <a:srgbClr val="00B050"/>
            </a:solidFill>
          </a:ln>
        </p:spPr>
        <p:txBody>
          <a:bodyPr vert="horz" lIns="91440" tIns="45720" rIns="91440" bIns="45720" rtlCol="1" anchor="ctr">
            <a:normAutofit/>
          </a:bodyPr>
          <a:lstStyle/>
          <a:p>
            <a:r>
              <a:rPr lang="fa-IR" sz="2800" b="1" dirty="0">
                <a:solidFill>
                  <a:srgbClr val="00B050"/>
                </a:solidFill>
                <a:cs typeface="B Nazanin" pitchFamily="2" charset="-78"/>
              </a:rPr>
              <a:t>رفتارهای ایمن نگه‌داری از </a:t>
            </a:r>
            <a:r>
              <a:rPr lang="fa-IR" sz="2800" b="1" dirty="0" smtClean="0">
                <a:solidFill>
                  <a:srgbClr val="00B050"/>
                </a:solidFill>
                <a:cs typeface="B Nazanin" pitchFamily="2" charset="-78"/>
              </a:rPr>
              <a:t>گل و گیاه </a:t>
            </a:r>
            <a:r>
              <a:rPr lang="fa-IR" sz="2800" b="1" dirty="0">
                <a:solidFill>
                  <a:srgbClr val="00B050"/>
                </a:solidFill>
                <a:cs typeface="B Nazanin" pitchFamily="2" charset="-78"/>
              </a:rPr>
              <a:t>در خانه</a:t>
            </a:r>
            <a:r>
              <a:rPr lang="fa-IR" sz="2800" b="1" dirty="0" smtClean="0">
                <a:solidFill>
                  <a:srgbClr val="00B050"/>
                </a:solidFill>
                <a:cs typeface="B Nazanin" pitchFamily="2" charset="-78"/>
              </a:rPr>
              <a:t>:</a:t>
            </a:r>
            <a:endParaRPr lang="fa-IR" sz="2800" b="1" dirty="0">
              <a:solidFill>
                <a:srgbClr val="00B050"/>
              </a:solidFill>
              <a:cs typeface="B Nazanin" pitchFamily="2" charset="-78"/>
            </a:endParaRPr>
          </a:p>
        </p:txBody>
      </p:sp>
      <p:sp>
        <p:nvSpPr>
          <p:cNvPr id="3" name="Content Placeholder 2"/>
          <p:cNvSpPr>
            <a:spLocks noGrp="1"/>
          </p:cNvSpPr>
          <p:nvPr>
            <p:ph idx="1"/>
          </p:nvPr>
        </p:nvSpPr>
        <p:spPr>
          <a:xfrm>
            <a:off x="467544" y="1700808"/>
            <a:ext cx="8229600" cy="4536504"/>
          </a:xfrm>
          <a:solidFill>
            <a:schemeClr val="bg1"/>
          </a:solidFill>
          <a:ln>
            <a:solidFill>
              <a:srgbClr val="00B050"/>
            </a:solidFill>
          </a:ln>
        </p:spPr>
        <p:txBody>
          <a:bodyPr>
            <a:normAutofit lnSpcReduction="10000"/>
          </a:bodyPr>
          <a:lstStyle/>
          <a:p>
            <a:pPr lvl="0" algn="just"/>
            <a:r>
              <a:rPr lang="fa-IR" sz="2400" dirty="0" smtClean="0">
                <a:cs typeface="B Nazanin" pitchFamily="2" charset="-78"/>
              </a:rPr>
              <a:t>گیاهان چه سمی و چه غیر سمی بايد از دسترس کودکان دور نگه داشته شوند</a:t>
            </a:r>
          </a:p>
          <a:p>
            <a:pPr lvl="0" algn="just"/>
            <a:r>
              <a:rPr lang="fa-IR" sz="2400" dirty="0" smtClean="0">
                <a:solidFill>
                  <a:srgbClr val="FF0000"/>
                </a:solidFill>
                <a:cs typeface="B Nazanin" pitchFamily="2" charset="-78"/>
              </a:rPr>
              <a:t>پیش از خرید گیاهان تزیینی برای نگه‌داری در منزل، با متخصصین گیاه شناسی مشورت شود و از احتمال سمی بودن آن‌ها برای کودکان اطلاع حاصل شود. </a:t>
            </a:r>
            <a:endParaRPr lang="en-US" sz="2400" dirty="0" smtClean="0">
              <a:solidFill>
                <a:srgbClr val="FF0000"/>
              </a:solidFill>
              <a:cs typeface="B Nazanin" pitchFamily="2" charset="-78"/>
            </a:endParaRPr>
          </a:p>
          <a:p>
            <a:pPr lvl="0" algn="just"/>
            <a:r>
              <a:rPr lang="fa-IR" sz="2400" dirty="0" smtClean="0">
                <a:cs typeface="B Nazanin" pitchFamily="2" charset="-78"/>
              </a:rPr>
              <a:t>نام هر گیاهی بر روی برچسبی نوشته شود و روی گلدان همان گیاه چسبانده شود.</a:t>
            </a:r>
          </a:p>
          <a:p>
            <a:pPr lvl="0" algn="just"/>
            <a:r>
              <a:rPr lang="fa-IR" sz="2400" dirty="0" smtClean="0">
                <a:solidFill>
                  <a:srgbClr val="FF0000"/>
                </a:solidFill>
                <a:cs typeface="B Nazanin" pitchFamily="2" charset="-78"/>
              </a:rPr>
              <a:t>کود و خاک گلدان منبع آلودگی انگلی و میکروبی است. بهتر است خاک گلدان با درپوش مناسب مثل ورق پلاستیکی، یونولیت و مانند آن ها پوشانده شود. </a:t>
            </a:r>
            <a:endParaRPr lang="en-US" sz="2400" dirty="0" smtClean="0">
              <a:solidFill>
                <a:srgbClr val="FF0000"/>
              </a:solidFill>
              <a:cs typeface="B Nazanin" pitchFamily="2" charset="-78"/>
            </a:endParaRPr>
          </a:p>
          <a:p>
            <a:pPr lvl="0" algn="just"/>
            <a:r>
              <a:rPr lang="fa-IR" sz="2400" dirty="0" smtClean="0">
                <a:cs typeface="B Nazanin" pitchFamily="2" charset="-78"/>
              </a:rPr>
              <a:t>بوته های گیاهی نزدیک منزل یا زمین بازی شناسایی شوند. </a:t>
            </a:r>
            <a:endParaRPr lang="en-US" sz="2400" dirty="0" smtClean="0">
              <a:cs typeface="B Nazanin" pitchFamily="2" charset="-78"/>
            </a:endParaRPr>
          </a:p>
          <a:p>
            <a:pPr lvl="0" algn="just"/>
            <a:r>
              <a:rPr lang="fa-IR" sz="2400" dirty="0" smtClean="0">
                <a:solidFill>
                  <a:srgbClr val="6600CC"/>
                </a:solidFill>
                <a:cs typeface="B Nazanin" pitchFamily="2" charset="-78"/>
              </a:rPr>
              <a:t>تمام قارچ های داخل حیاط منزل و نواحی در دسترس کودکان از بین برده شوند و از رویش قارچ‌های وحشی در حیاط منزل یا زمین بازی بچه ها جلوگیری شود.  </a:t>
            </a:r>
            <a:endParaRPr lang="en-US" sz="2400" dirty="0" smtClean="0">
              <a:solidFill>
                <a:srgbClr val="6600CC"/>
              </a:solidFill>
              <a:cs typeface="B Nazanin" pitchFamily="2" charset="-78"/>
            </a:endParaRPr>
          </a:p>
          <a:p>
            <a:pPr lvl="0" algn="just"/>
            <a:r>
              <a:rPr lang="fa-IR" sz="2400" dirty="0" smtClean="0">
                <a:solidFill>
                  <a:srgbClr val="6600CC"/>
                </a:solidFill>
                <a:cs typeface="B Nazanin" pitchFamily="2" charset="-78"/>
              </a:rPr>
              <a:t>به کودکان آموزش داده شود که هیچ گاه قارچ، میوه یا برگ های گیاهان وحشی را نخورند</a:t>
            </a:r>
            <a:endParaRPr lang="en-US" sz="2400" dirty="0" smtClean="0">
              <a:solidFill>
                <a:srgbClr val="6600CC"/>
              </a:solidFill>
              <a:cs typeface="B 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childTnLst>
                                </p:cTn>
                              </p:par>
                            </p:childTnLst>
                          </p:cTn>
                        </p:par>
                        <p:par>
                          <p:cTn id="10" fill="hold">
                            <p:stCondLst>
                              <p:cond delay="0"/>
                            </p:stCondLst>
                            <p:childTnLst>
                              <p:par>
                                <p:cTn id="11" presetID="1" presetClass="entr" presetSubtype="0"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par>
                          <p:cTn id="13" fill="hold">
                            <p:stCondLst>
                              <p:cond delay="0"/>
                            </p:stCondLst>
                            <p:childTnLst>
                              <p:par>
                                <p:cTn id="14" presetID="1" presetClass="entr" presetSubtype="0" fill="hold" grpId="0" nodeType="after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childTnLst>
                                </p:cTn>
                              </p:par>
                            </p:childTnLst>
                          </p:cTn>
                        </p:par>
                        <p:par>
                          <p:cTn id="16" fill="hold">
                            <p:stCondLst>
                              <p:cond delay="0"/>
                            </p:stCondLst>
                            <p:childTnLst>
                              <p:par>
                                <p:cTn id="17" presetID="1"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par>
                          <p:cTn id="19" fill="hold">
                            <p:stCondLst>
                              <p:cond delay="0"/>
                            </p:stCondLst>
                            <p:childTnLst>
                              <p:par>
                                <p:cTn id="20" presetID="1" presetClass="entr" presetSubtype="0" fill="hold" grpId="0" nodeType="after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childTnLst>
                                </p:cTn>
                              </p:par>
                            </p:childTnLst>
                          </p:cTn>
                        </p:par>
                        <p:par>
                          <p:cTn id="26" fill="hold">
                            <p:stCondLst>
                              <p:cond delay="0"/>
                            </p:stCondLst>
                            <p:childTnLst>
                              <p:par>
                                <p:cTn id="27" presetID="1" presetClass="entr" presetSubtype="0" fill="hold" grpId="0" nodeType="after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263823057"/>
              </p:ext>
            </p:extLst>
          </p:nvPr>
        </p:nvGraphicFramePr>
        <p:xfrm>
          <a:off x="0" y="1"/>
          <a:ext cx="9144000" cy="6889592"/>
        </p:xfrm>
        <a:graphic>
          <a:graphicData uri="http://schemas.openxmlformats.org/drawingml/2006/table">
            <a:tbl>
              <a:tblPr rtl="1" firstRow="1" bandRow="1">
                <a:tableStyleId>{F5AB1C69-6EDB-4FF4-983F-18BD219EF322}</a:tableStyleId>
              </a:tblPr>
              <a:tblGrid>
                <a:gridCol w="733108"/>
                <a:gridCol w="2110280"/>
                <a:gridCol w="1921378"/>
                <a:gridCol w="1803954"/>
                <a:gridCol w="2575280"/>
              </a:tblGrid>
              <a:tr h="650082">
                <a:tc>
                  <a:txBody>
                    <a:bodyPr/>
                    <a:lstStyle/>
                    <a:p>
                      <a:pPr algn="ctr" rtl="1"/>
                      <a:r>
                        <a:rPr lang="fa-IR" sz="1780" dirty="0" smtClean="0">
                          <a:cs typeface="B Zar" panose="00000400000000000000" pitchFamily="2" charset="-78"/>
                        </a:rPr>
                        <a:t>فاز </a:t>
                      </a:r>
                      <a:endParaRPr lang="fa-IR" sz="1780" dirty="0">
                        <a:cs typeface="B Zar" panose="00000400000000000000" pitchFamily="2" charset="-78"/>
                      </a:endParaRPr>
                    </a:p>
                  </a:txBody>
                  <a:tcPr/>
                </a:tc>
                <a:tc>
                  <a:txBody>
                    <a:bodyPr/>
                    <a:lstStyle/>
                    <a:p>
                      <a:pPr algn="ctr" rtl="1"/>
                      <a:r>
                        <a:rPr lang="fa-IR" sz="1780" dirty="0" smtClean="0">
                          <a:cs typeface="B Zar" panose="00000400000000000000" pitchFamily="2" charset="-78"/>
                        </a:rPr>
                        <a:t>كودك </a:t>
                      </a:r>
                      <a:endParaRPr lang="fa-IR" sz="1780" dirty="0">
                        <a:cs typeface="B Zar" panose="00000400000000000000" pitchFamily="2" charset="-78"/>
                      </a:endParaRPr>
                    </a:p>
                  </a:txBody>
                  <a:tcPr/>
                </a:tc>
                <a:tc>
                  <a:txBody>
                    <a:bodyPr/>
                    <a:lstStyle/>
                    <a:p>
                      <a:pPr algn="ctr" rtl="1"/>
                      <a:r>
                        <a:rPr lang="fa-IR" sz="1780" dirty="0" smtClean="0">
                          <a:cs typeface="B Zar" panose="00000400000000000000" pitchFamily="2" charset="-78"/>
                        </a:rPr>
                        <a:t>عوامل خطر </a:t>
                      </a:r>
                      <a:endParaRPr lang="fa-IR" sz="1780" dirty="0">
                        <a:cs typeface="B Zar" panose="00000400000000000000" pitchFamily="2" charset="-78"/>
                      </a:endParaRPr>
                    </a:p>
                  </a:txBody>
                  <a:tcPr/>
                </a:tc>
                <a:tc>
                  <a:txBody>
                    <a:bodyPr/>
                    <a:lstStyle/>
                    <a:p>
                      <a:pPr algn="ctr" rtl="1"/>
                      <a:r>
                        <a:rPr lang="fa-IR" sz="1780" dirty="0" smtClean="0">
                          <a:cs typeface="B Zar" panose="00000400000000000000" pitchFamily="2" charset="-78"/>
                        </a:rPr>
                        <a:t>محيط فيزيكي </a:t>
                      </a:r>
                      <a:endParaRPr lang="fa-IR" sz="1780" dirty="0">
                        <a:cs typeface="B Zar" panose="00000400000000000000" pitchFamily="2" charset="-78"/>
                      </a:endParaRPr>
                    </a:p>
                  </a:txBody>
                  <a:tcPr/>
                </a:tc>
                <a:tc>
                  <a:txBody>
                    <a:bodyPr/>
                    <a:lstStyle/>
                    <a:p>
                      <a:pPr algn="ctr" rtl="1"/>
                      <a:r>
                        <a:rPr lang="fa-IR" sz="1780" dirty="0" smtClean="0">
                          <a:cs typeface="B Zar" panose="00000400000000000000" pitchFamily="2" charset="-78"/>
                        </a:rPr>
                        <a:t>محيط اجتماعي- اقتصادي</a:t>
                      </a:r>
                      <a:endParaRPr lang="fa-IR" sz="1780" dirty="0">
                        <a:cs typeface="B Zar" panose="00000400000000000000" pitchFamily="2" charset="-78"/>
                      </a:endParaRPr>
                    </a:p>
                  </a:txBody>
                  <a:tcPr/>
                </a:tc>
              </a:tr>
              <a:tr h="1410765">
                <a:tc>
                  <a:txBody>
                    <a:bodyPr/>
                    <a:lstStyle/>
                    <a:p>
                      <a:pPr rtl="1"/>
                      <a:r>
                        <a:rPr lang="fa-IR" sz="1780" dirty="0" smtClean="0">
                          <a:cs typeface="B Zar" panose="00000400000000000000" pitchFamily="2" charset="-78"/>
                        </a:rPr>
                        <a:t>قبل از حادثه </a:t>
                      </a:r>
                      <a:endParaRPr lang="fa-IR" sz="1780" b="1" dirty="0">
                        <a:cs typeface="B Zar" panose="00000400000000000000" pitchFamily="2" charset="-78"/>
                      </a:endParaRPr>
                    </a:p>
                  </a:txBody>
                  <a:tcPr/>
                </a:tc>
                <a:tc>
                  <a:txBody>
                    <a:bodyPr/>
                    <a:lstStyle/>
                    <a:p>
                      <a:pPr marL="457200" algn="r" rtl="1">
                        <a:lnSpc>
                          <a:spcPct val="115000"/>
                        </a:lnSpc>
                        <a:spcAft>
                          <a:spcPts val="1000"/>
                        </a:spcAft>
                      </a:pPr>
                      <a:r>
                        <a:rPr lang="fa-IR" sz="1780" dirty="0">
                          <a:cs typeface="B Zar" panose="00000400000000000000" pitchFamily="2" charset="-78"/>
                        </a:rPr>
                        <a:t>سن و عوامل مربوط به رشد </a:t>
                      </a:r>
                      <a:r>
                        <a:rPr lang="fa-IR" sz="1780" dirty="0" err="1">
                          <a:cs typeface="B Zar" panose="00000400000000000000" pitchFamily="2" charset="-78"/>
                        </a:rPr>
                        <a:t>كودك</a:t>
                      </a:r>
                      <a:r>
                        <a:rPr lang="fa-IR" sz="1780" dirty="0">
                          <a:cs typeface="B Zar" panose="00000400000000000000" pitchFamily="2" charset="-78"/>
                        </a:rPr>
                        <a:t> مانند </a:t>
                      </a:r>
                      <a:r>
                        <a:rPr lang="fa-IR" sz="1780" dirty="0" err="1">
                          <a:cs typeface="B Zar" panose="00000400000000000000" pitchFamily="2" charset="-78"/>
                        </a:rPr>
                        <a:t>كنجكاوي</a:t>
                      </a:r>
                      <a:r>
                        <a:rPr lang="fa-IR" sz="1780" dirty="0">
                          <a:cs typeface="B Zar" panose="00000400000000000000" pitchFamily="2" charset="-78"/>
                        </a:rPr>
                        <a:t>، سن </a:t>
                      </a:r>
                      <a:r>
                        <a:rPr lang="fa-IR" sz="1780" dirty="0" err="1">
                          <a:cs typeface="B Zar" panose="00000400000000000000" pitchFamily="2" charset="-78"/>
                        </a:rPr>
                        <a:t>والدين</a:t>
                      </a:r>
                      <a:r>
                        <a:rPr lang="fa-IR" sz="1780" dirty="0">
                          <a:cs typeface="B Zar" panose="00000400000000000000" pitchFamily="2" charset="-78"/>
                        </a:rPr>
                        <a:t> و نظارت </a:t>
                      </a:r>
                      <a:r>
                        <a:rPr lang="fa-IR" sz="1780" dirty="0" err="1">
                          <a:cs typeface="B Zar" panose="00000400000000000000" pitchFamily="2" charset="-78"/>
                        </a:rPr>
                        <a:t>آن‌ها</a:t>
                      </a:r>
                      <a:endParaRPr lang="en-US" sz="1780" dirty="0">
                        <a:latin typeface="Calibri"/>
                        <a:ea typeface="Calibri"/>
                        <a:cs typeface="B Zar" panose="00000400000000000000" pitchFamily="2" charset="-78"/>
                      </a:endParaRPr>
                    </a:p>
                  </a:txBody>
                  <a:tcPr marL="68580" marR="68580" marT="0" marB="0"/>
                </a:tc>
                <a:tc>
                  <a:txBody>
                    <a:bodyPr/>
                    <a:lstStyle/>
                    <a:p>
                      <a:pPr marL="457200" algn="r" rtl="1">
                        <a:lnSpc>
                          <a:spcPct val="115000"/>
                        </a:lnSpc>
                        <a:spcAft>
                          <a:spcPts val="1000"/>
                        </a:spcAft>
                      </a:pPr>
                      <a:r>
                        <a:rPr lang="fa-IR" sz="1780" dirty="0" err="1">
                          <a:cs typeface="B Zar" panose="00000400000000000000" pitchFamily="2" charset="-78"/>
                        </a:rPr>
                        <a:t>دسترسي</a:t>
                      </a:r>
                      <a:r>
                        <a:rPr lang="fa-IR" sz="1780" dirty="0">
                          <a:cs typeface="B Zar" panose="00000400000000000000" pitchFamily="2" charset="-78"/>
                        </a:rPr>
                        <a:t> به </a:t>
                      </a:r>
                      <a:r>
                        <a:rPr lang="fa-IR" sz="1780" dirty="0" err="1">
                          <a:cs typeface="B Zar" panose="00000400000000000000" pitchFamily="2" charset="-78"/>
                        </a:rPr>
                        <a:t>بسته‌هاي</a:t>
                      </a:r>
                      <a:r>
                        <a:rPr lang="fa-IR" sz="1780" dirty="0">
                          <a:cs typeface="B Zar" panose="00000400000000000000" pitchFamily="2" charset="-78"/>
                        </a:rPr>
                        <a:t> باز، </a:t>
                      </a:r>
                      <a:r>
                        <a:rPr lang="fa-IR" sz="1780" dirty="0" err="1">
                          <a:cs typeface="B Zar" panose="00000400000000000000" pitchFamily="2" charset="-78"/>
                        </a:rPr>
                        <a:t>جذابيت</a:t>
                      </a:r>
                      <a:r>
                        <a:rPr lang="fa-IR" sz="1780" dirty="0">
                          <a:cs typeface="B Zar" panose="00000400000000000000" pitchFamily="2" charset="-78"/>
                        </a:rPr>
                        <a:t> مواد، </a:t>
                      </a:r>
                      <a:r>
                        <a:rPr lang="fa-IR" sz="1780" dirty="0" err="1">
                          <a:cs typeface="B Zar" panose="00000400000000000000" pitchFamily="2" charset="-78"/>
                        </a:rPr>
                        <a:t>برچسب‌گذاري</a:t>
                      </a:r>
                      <a:r>
                        <a:rPr lang="fa-IR" sz="1780" dirty="0">
                          <a:cs typeface="B Zar" panose="00000400000000000000" pitchFamily="2" charset="-78"/>
                        </a:rPr>
                        <a:t> و </a:t>
                      </a:r>
                      <a:r>
                        <a:rPr lang="fa-IR" sz="1780" dirty="0" err="1">
                          <a:cs typeface="B Zar" panose="00000400000000000000" pitchFamily="2" charset="-78"/>
                        </a:rPr>
                        <a:t>نگهداري</a:t>
                      </a:r>
                      <a:r>
                        <a:rPr lang="fa-IR" sz="1780" dirty="0">
                          <a:cs typeface="B Zar" panose="00000400000000000000" pitchFamily="2" charset="-78"/>
                        </a:rPr>
                        <a:t> نامناسب </a:t>
                      </a:r>
                      <a:endParaRPr lang="en-US" sz="1780" dirty="0">
                        <a:latin typeface="Calibri"/>
                        <a:ea typeface="Calibri"/>
                        <a:cs typeface="B Zar" panose="00000400000000000000" pitchFamily="2" charset="-78"/>
                      </a:endParaRPr>
                    </a:p>
                  </a:txBody>
                  <a:tcPr marL="68580" marR="68580" marT="0" marB="0"/>
                </a:tc>
                <a:tc>
                  <a:txBody>
                    <a:bodyPr/>
                    <a:lstStyle/>
                    <a:p>
                      <a:pPr marL="457200" algn="r" rtl="1">
                        <a:lnSpc>
                          <a:spcPct val="115000"/>
                        </a:lnSpc>
                        <a:spcAft>
                          <a:spcPts val="1000"/>
                        </a:spcAft>
                      </a:pPr>
                      <a:r>
                        <a:rPr lang="fa-IR" sz="1780">
                          <a:cs typeface="B Zar" panose="00000400000000000000" pitchFamily="2" charset="-78"/>
                        </a:rPr>
                        <a:t>قفسه‌هاي با دسترسي آسان، فقدان قفل كودك روي كابينت، تماس با مواد </a:t>
                      </a:r>
                      <a:endParaRPr lang="en-US" sz="1780">
                        <a:latin typeface="Calibri"/>
                        <a:ea typeface="Calibri"/>
                        <a:cs typeface="B Zar" panose="00000400000000000000" pitchFamily="2" charset="-78"/>
                      </a:endParaRPr>
                    </a:p>
                  </a:txBody>
                  <a:tcPr marL="68580" marR="68580" marT="0" marB="0"/>
                </a:tc>
                <a:tc>
                  <a:txBody>
                    <a:bodyPr/>
                    <a:lstStyle/>
                    <a:p>
                      <a:pPr marL="457200" algn="r" rtl="1">
                        <a:lnSpc>
                          <a:spcPct val="115000"/>
                        </a:lnSpc>
                        <a:spcAft>
                          <a:spcPts val="1000"/>
                        </a:spcAft>
                      </a:pPr>
                      <a:r>
                        <a:rPr lang="fa-IR" sz="1780">
                          <a:cs typeface="B Zar" panose="00000400000000000000" pitchFamily="2" charset="-78"/>
                        </a:rPr>
                        <a:t>كمبود قوانين و استانداردها براي محصولات سمي و بسته‌بندي‌ها، عدم آگاهي در باره مواد سمي و خطر مسموميت </a:t>
                      </a:r>
                      <a:endParaRPr lang="en-US" sz="1780">
                        <a:latin typeface="Calibri"/>
                        <a:ea typeface="Calibri"/>
                        <a:cs typeface="B Zar" panose="00000400000000000000" pitchFamily="2" charset="-78"/>
                      </a:endParaRPr>
                    </a:p>
                  </a:txBody>
                  <a:tcPr marL="68580" marR="68580" marT="0" marB="0"/>
                </a:tc>
              </a:tr>
              <a:tr h="2110065">
                <a:tc>
                  <a:txBody>
                    <a:bodyPr/>
                    <a:lstStyle/>
                    <a:p>
                      <a:pPr rtl="1"/>
                      <a:r>
                        <a:rPr lang="fa-IR" sz="1780" dirty="0" smtClean="0">
                          <a:cs typeface="B Zar" panose="00000400000000000000" pitchFamily="2" charset="-78"/>
                        </a:rPr>
                        <a:t>حين حادثه </a:t>
                      </a:r>
                      <a:endParaRPr lang="fa-IR" sz="1780" b="1" dirty="0">
                        <a:cs typeface="B Zar" panose="00000400000000000000" pitchFamily="2" charset="-78"/>
                      </a:endParaRPr>
                    </a:p>
                  </a:txBody>
                  <a:tcPr/>
                </a:tc>
                <a:tc>
                  <a:txBody>
                    <a:bodyPr/>
                    <a:lstStyle/>
                    <a:p>
                      <a:pPr marL="457200" algn="r" rtl="1">
                        <a:lnSpc>
                          <a:spcPct val="115000"/>
                        </a:lnSpc>
                        <a:spcAft>
                          <a:spcPts val="1000"/>
                        </a:spcAft>
                      </a:pPr>
                      <a:r>
                        <a:rPr lang="fa-IR" sz="1780">
                          <a:cs typeface="B Zar" panose="00000400000000000000" pitchFamily="2" charset="-78"/>
                        </a:rPr>
                        <a:t>بلعيدن ماده سمي توسط كودك، عدم توجه والدين به رفتارهاي غير معمول</a:t>
                      </a:r>
                      <a:endParaRPr lang="en-US" sz="1780">
                        <a:latin typeface="Calibri"/>
                        <a:ea typeface="Calibri"/>
                        <a:cs typeface="B Zar" panose="00000400000000000000" pitchFamily="2" charset="-78"/>
                      </a:endParaRPr>
                    </a:p>
                  </a:txBody>
                  <a:tcPr marL="68580" marR="68580" marT="0" marB="0"/>
                </a:tc>
                <a:tc>
                  <a:txBody>
                    <a:bodyPr/>
                    <a:lstStyle/>
                    <a:p>
                      <a:pPr marL="457200" algn="r" rtl="1">
                        <a:lnSpc>
                          <a:spcPct val="115000"/>
                        </a:lnSpc>
                        <a:spcAft>
                          <a:spcPts val="1000"/>
                        </a:spcAft>
                      </a:pPr>
                      <a:r>
                        <a:rPr lang="fa-IR" sz="1780">
                          <a:cs typeface="B Zar" panose="00000400000000000000" pitchFamily="2" charset="-78"/>
                        </a:rPr>
                        <a:t>مسموميت مواد شيميايي، مقدار بيش از حد، راحتي موادي كه مي‌توانند به آساني به مقدار زياد بلعيده شوند (مثلاً مايعات بيشتر از جامدات) </a:t>
                      </a:r>
                      <a:endParaRPr lang="en-US" sz="1780">
                        <a:latin typeface="Calibri"/>
                        <a:ea typeface="Calibri"/>
                        <a:cs typeface="B Zar" panose="00000400000000000000" pitchFamily="2" charset="-78"/>
                      </a:endParaRPr>
                    </a:p>
                  </a:txBody>
                  <a:tcPr marL="68580" marR="68580" marT="0" marB="0"/>
                </a:tc>
                <a:tc>
                  <a:txBody>
                    <a:bodyPr/>
                    <a:lstStyle/>
                    <a:p>
                      <a:pPr marL="457200" algn="r" rtl="1">
                        <a:lnSpc>
                          <a:spcPct val="115000"/>
                        </a:lnSpc>
                        <a:spcAft>
                          <a:spcPts val="1000"/>
                        </a:spcAft>
                      </a:pPr>
                      <a:r>
                        <a:rPr lang="fa-IR" sz="1780">
                          <a:cs typeface="B Zar" panose="00000400000000000000" pitchFamily="2" charset="-78"/>
                        </a:rPr>
                        <a:t>محلي كه كودك مي‌تواند بدون اين‌كه ديده شود و در معرض ديد باشد بخورد </a:t>
                      </a:r>
                      <a:endParaRPr lang="en-US" sz="1780">
                        <a:latin typeface="Calibri"/>
                        <a:ea typeface="Calibri"/>
                        <a:cs typeface="B Zar" panose="00000400000000000000" pitchFamily="2" charset="-78"/>
                      </a:endParaRPr>
                    </a:p>
                  </a:txBody>
                  <a:tcPr marL="68580" marR="68580" marT="0" marB="0"/>
                </a:tc>
                <a:tc>
                  <a:txBody>
                    <a:bodyPr/>
                    <a:lstStyle/>
                    <a:p>
                      <a:pPr marL="457200" algn="r" rtl="1">
                        <a:lnSpc>
                          <a:spcPct val="115000"/>
                        </a:lnSpc>
                        <a:spcAft>
                          <a:spcPts val="1000"/>
                        </a:spcAft>
                      </a:pPr>
                      <a:r>
                        <a:rPr lang="fa-IR" sz="1780">
                          <a:cs typeface="B Zar" panose="00000400000000000000" pitchFamily="2" charset="-78"/>
                        </a:rPr>
                        <a:t>عدم آگاهي مراقبان كودك در باره نحوه برخورد با مسموميت، نبود اقدام به موقع توسط تيم بهداشتي براي درمان </a:t>
                      </a:r>
                      <a:endParaRPr lang="en-US" sz="1780">
                        <a:latin typeface="Calibri"/>
                        <a:ea typeface="Calibri"/>
                        <a:cs typeface="B Zar" panose="00000400000000000000" pitchFamily="2" charset="-78"/>
                      </a:endParaRPr>
                    </a:p>
                  </a:txBody>
                  <a:tcPr marL="68580" marR="68580" marT="0" marB="0"/>
                </a:tc>
              </a:tr>
              <a:tr h="1485899">
                <a:tc>
                  <a:txBody>
                    <a:bodyPr/>
                    <a:lstStyle/>
                    <a:p>
                      <a:pPr rtl="1"/>
                      <a:r>
                        <a:rPr lang="fa-IR" sz="1780" dirty="0" smtClean="0">
                          <a:cs typeface="B Zar" panose="00000400000000000000" pitchFamily="2" charset="-78"/>
                        </a:rPr>
                        <a:t>بعد از حادثه </a:t>
                      </a:r>
                      <a:endParaRPr lang="fa-IR" sz="1780" b="1" dirty="0">
                        <a:cs typeface="B Zar" panose="00000400000000000000" pitchFamily="2" charset="-78"/>
                      </a:endParaRPr>
                    </a:p>
                  </a:txBody>
                  <a:tcPr/>
                </a:tc>
                <a:tc>
                  <a:txBody>
                    <a:bodyPr/>
                    <a:lstStyle/>
                    <a:p>
                      <a:pPr marL="457200" algn="r" rtl="1">
                        <a:lnSpc>
                          <a:spcPct val="115000"/>
                        </a:lnSpc>
                        <a:spcAft>
                          <a:spcPts val="1000"/>
                        </a:spcAft>
                      </a:pPr>
                      <a:r>
                        <a:rPr lang="fa-IR" sz="1780" dirty="0">
                          <a:cs typeface="B Zar" panose="00000400000000000000" pitchFamily="2" charset="-78"/>
                        </a:rPr>
                        <a:t>ناتواني ناشي از آسيب، فقدان دسترسي به مركز كنترل مسموميت </a:t>
                      </a:r>
                      <a:endParaRPr lang="en-US" sz="1780" dirty="0">
                        <a:latin typeface="Calibri"/>
                        <a:ea typeface="Calibri"/>
                        <a:cs typeface="B Zar" panose="00000400000000000000" pitchFamily="2" charset="-78"/>
                      </a:endParaRPr>
                    </a:p>
                  </a:txBody>
                  <a:tcPr marL="68580" marR="68580" marT="0" marB="0"/>
                </a:tc>
                <a:tc>
                  <a:txBody>
                    <a:bodyPr/>
                    <a:lstStyle/>
                    <a:p>
                      <a:pPr marL="457200" algn="r" rtl="1">
                        <a:lnSpc>
                          <a:spcPct val="115000"/>
                        </a:lnSpc>
                        <a:spcAft>
                          <a:spcPts val="1000"/>
                        </a:spcAft>
                      </a:pPr>
                      <a:r>
                        <a:rPr lang="fa-IR" sz="1780" dirty="0">
                          <a:cs typeface="B Zar" panose="00000400000000000000" pitchFamily="2" charset="-78"/>
                        </a:rPr>
                        <a:t>مواد شيميايي بدون پادزهر </a:t>
                      </a:r>
                      <a:endParaRPr lang="en-US" sz="1780" dirty="0">
                        <a:latin typeface="Calibri"/>
                        <a:ea typeface="Calibri"/>
                        <a:cs typeface="B Zar" panose="00000400000000000000" pitchFamily="2" charset="-78"/>
                      </a:endParaRPr>
                    </a:p>
                  </a:txBody>
                  <a:tcPr marL="68580" marR="68580" marT="0" marB="0"/>
                </a:tc>
                <a:tc>
                  <a:txBody>
                    <a:bodyPr/>
                    <a:lstStyle/>
                    <a:p>
                      <a:pPr marL="457200" algn="r" rtl="1">
                        <a:lnSpc>
                          <a:spcPct val="115000"/>
                        </a:lnSpc>
                        <a:spcAft>
                          <a:spcPts val="1000"/>
                        </a:spcAft>
                      </a:pPr>
                      <a:r>
                        <a:rPr lang="fa-IR" sz="1780" dirty="0">
                          <a:cs typeface="B Zar" panose="00000400000000000000" pitchFamily="2" charset="-78"/>
                        </a:rPr>
                        <a:t>فقدان مراقبت‌هاي درماني و توانبخشي </a:t>
                      </a:r>
                      <a:endParaRPr lang="en-US" sz="1780" dirty="0">
                        <a:latin typeface="Calibri"/>
                        <a:ea typeface="Calibri"/>
                        <a:cs typeface="B Zar" panose="00000400000000000000" pitchFamily="2" charset="-78"/>
                      </a:endParaRPr>
                    </a:p>
                  </a:txBody>
                  <a:tcPr marL="68580" marR="68580" marT="0" marB="0"/>
                </a:tc>
                <a:tc>
                  <a:txBody>
                    <a:bodyPr/>
                    <a:lstStyle/>
                    <a:p>
                      <a:pPr marL="457200" algn="r" rtl="1">
                        <a:lnSpc>
                          <a:spcPct val="115000"/>
                        </a:lnSpc>
                        <a:spcAft>
                          <a:spcPts val="1000"/>
                        </a:spcAft>
                      </a:pPr>
                      <a:r>
                        <a:rPr lang="fa-IR" sz="1780" dirty="0">
                          <a:cs typeface="B Zar" panose="00000400000000000000" pitchFamily="2" charset="-78"/>
                        </a:rPr>
                        <a:t>نبود مركز كنترل سموم با كمبود اطلاعات در باره تماس با مركز، عدم دسترسي به مركز فوريت‌هاي پزشكي، كمبود مراكز با تجربه كافي در مورد مسموميت كودكان. </a:t>
                      </a:r>
                      <a:endParaRPr lang="en-US" sz="1780" dirty="0">
                        <a:latin typeface="Calibri"/>
                        <a:ea typeface="Calibri"/>
                        <a:cs typeface="B Zar" panose="00000400000000000000" pitchFamily="2" charset="-78"/>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a:solidFill>
            <a:schemeClr val="bg1"/>
          </a:solidFill>
          <a:ln>
            <a:solidFill>
              <a:srgbClr val="00B050"/>
            </a:solidFill>
          </a:ln>
        </p:spPr>
        <p:txBody>
          <a:bodyPr vert="horz" lIns="91440" tIns="45720" rIns="91440" bIns="45720" rtlCol="1" anchor="ctr">
            <a:normAutofit/>
          </a:bodyPr>
          <a:lstStyle/>
          <a:p>
            <a:r>
              <a:rPr lang="fa-IR" sz="2800" b="1" dirty="0">
                <a:solidFill>
                  <a:srgbClr val="00B050"/>
                </a:solidFill>
                <a:cs typeface="B Nazanin" pitchFamily="2" charset="-78"/>
              </a:rPr>
              <a:t>نكات كليدي پيشگيري از </a:t>
            </a:r>
            <a:r>
              <a:rPr lang="fa-IR" sz="2800" b="1" dirty="0" err="1">
                <a:solidFill>
                  <a:srgbClr val="00B050"/>
                </a:solidFill>
                <a:cs typeface="B Nazanin" pitchFamily="2" charset="-78"/>
              </a:rPr>
              <a:t>مسموميت</a:t>
            </a:r>
            <a:r>
              <a:rPr lang="fa-IR" sz="2800" b="1" dirty="0">
                <a:solidFill>
                  <a:srgbClr val="00B050"/>
                </a:solidFill>
                <a:cs typeface="B Nazanin" pitchFamily="2" charset="-78"/>
              </a:rPr>
              <a:t> </a:t>
            </a:r>
            <a:r>
              <a:rPr lang="fa-IR" sz="2800" b="1" dirty="0" smtClean="0">
                <a:solidFill>
                  <a:srgbClr val="00B050"/>
                </a:solidFill>
                <a:cs typeface="B Nazanin" pitchFamily="2" charset="-78"/>
              </a:rPr>
              <a:t>:</a:t>
            </a:r>
            <a:endParaRPr lang="fa-IR" sz="2800" b="1" dirty="0">
              <a:solidFill>
                <a:srgbClr val="00B050"/>
              </a:solidFill>
              <a:cs typeface="B Nazanin" pitchFamily="2" charset="-78"/>
            </a:endParaRPr>
          </a:p>
        </p:txBody>
      </p:sp>
      <p:sp>
        <p:nvSpPr>
          <p:cNvPr id="3" name="Content Placeholder 2"/>
          <p:cNvSpPr>
            <a:spLocks noGrp="1"/>
          </p:cNvSpPr>
          <p:nvPr>
            <p:ph idx="1"/>
          </p:nvPr>
        </p:nvSpPr>
        <p:spPr>
          <a:xfrm>
            <a:off x="457200" y="1412776"/>
            <a:ext cx="8229600" cy="5184576"/>
          </a:xfrm>
          <a:solidFill>
            <a:schemeClr val="bg1"/>
          </a:solidFill>
          <a:ln>
            <a:solidFill>
              <a:srgbClr val="00B050"/>
            </a:solidFill>
          </a:ln>
        </p:spPr>
        <p:txBody>
          <a:bodyPr vert="horz" lIns="91440" tIns="45720" rIns="91440" bIns="45720" rtlCol="1">
            <a:normAutofit fontScale="92500"/>
          </a:bodyPr>
          <a:lstStyle/>
          <a:p>
            <a:pPr algn="just"/>
            <a:r>
              <a:rPr lang="fa-IR" sz="2400" dirty="0">
                <a:cs typeface="B Nazanin" pitchFamily="2" charset="-78"/>
              </a:rPr>
              <a:t>از بسته بندی‌های  قفل‌دار استفاده کنید: داروها و مواد سمی مانند محلول‌های شوینده را در بسته بندی‌های اصلی خود و در جایی که کودکان آن‌ها را نبینند و به آن‌ها دسترسی نداشته باشند نگه‌داری کنید. </a:t>
            </a:r>
            <a:endParaRPr lang="en-US" sz="2400" dirty="0">
              <a:cs typeface="B Nazanin" pitchFamily="2" charset="-78"/>
            </a:endParaRPr>
          </a:p>
          <a:p>
            <a:pPr algn="just"/>
            <a:r>
              <a:rPr lang="fa-IR" sz="2400" dirty="0">
                <a:cs typeface="B Nazanin" pitchFamily="2" charset="-78"/>
              </a:rPr>
              <a:t>شماره تلفن های ضروری را بدانید: شماره تلفن پزشک خانواده خود  را در دفترچه تلفن و در جایی در دسترس داشته باشید. اگر فکر می‌کنید کودک مسموم شده  اما بیدار و هوشیار است با پزشک خانواده خود تماس بگیرید. اگر کودک شما  تنفس ندارد یا هوشیار نیست می‌توانید هر هفت روز هفته و 24 ساعته به اورژانس 115  تلفن بزنید.  </a:t>
            </a:r>
            <a:endParaRPr lang="en-US" sz="2400" dirty="0">
              <a:cs typeface="B Nazanin" pitchFamily="2" charset="-78"/>
            </a:endParaRPr>
          </a:p>
          <a:p>
            <a:pPr algn="just"/>
            <a:r>
              <a:rPr lang="fa-IR" sz="2400" dirty="0">
                <a:cs typeface="B Nazanin" pitchFamily="2" charset="-78"/>
              </a:rPr>
              <a:t>برچسب روی بسته بندی را بخوانید: وقتی به کودکان دارو می‌دهید برچسب دارو و همه هشدارهاي روي بسته دارو را بخوانید.  </a:t>
            </a:r>
            <a:endParaRPr lang="en-US" sz="2400" dirty="0">
              <a:cs typeface="B Nazanin" pitchFamily="2" charset="-78"/>
            </a:endParaRPr>
          </a:p>
          <a:p>
            <a:pPr algn="just"/>
            <a:r>
              <a:rPr lang="fa-IR" sz="2400" dirty="0">
                <a:cs typeface="B Nazanin" pitchFamily="2" charset="-78"/>
              </a:rPr>
              <a:t>چیزی را که نیاز ندارید نگهداری نکنید: داروهای غیر قابل استفاده، داروهایی که نیاز ندارید، یا داروهای تاریخ گذشته را  ایمن و  صحیح  از بین ببرید.  مي‌توانيد آن‌ها را با تفاله چای یا زباله‌ها مخلوط کنید و دور بریزید. ؟ </a:t>
            </a:r>
            <a:endParaRPr lang="en-US" sz="2400" dirty="0">
              <a:cs typeface="B Nazanin" pitchFamily="2" charset="-78"/>
            </a:endParaRPr>
          </a:p>
          <a:p>
            <a:pPr algn="just"/>
            <a:r>
              <a:rPr lang="fa-IR" sz="2400" dirty="0">
                <a:cs typeface="B Nazanin" pitchFamily="2" charset="-78"/>
              </a:rPr>
              <a:t/>
            </a:r>
            <a:br>
              <a:rPr lang="fa-IR" sz="2400" dirty="0">
                <a:cs typeface="B Nazanin" pitchFamily="2" charset="-78"/>
              </a:rPr>
            </a:br>
            <a:endParaRPr lang="en-US" sz="2400" dirty="0">
              <a:cs typeface="B Nazanin" pitchFamily="2" charset="-7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51D35D">
            <a:alpha val="15686"/>
          </a:srgb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67544" y="404664"/>
            <a:ext cx="8229600" cy="1143000"/>
          </a:xfrm>
          <a:solidFill>
            <a:schemeClr val="bg1"/>
          </a:solidFill>
          <a:ln>
            <a:solidFill>
              <a:srgbClr val="00B050"/>
            </a:solidFill>
          </a:ln>
        </p:spPr>
        <p:txBody>
          <a:bodyPr>
            <a:normAutofit/>
          </a:bodyPr>
          <a:lstStyle/>
          <a:p>
            <a:r>
              <a:rPr lang="fa-IR" sz="2800" b="1" dirty="0" smtClean="0">
                <a:solidFill>
                  <a:srgbClr val="00B050"/>
                </a:solidFill>
                <a:cs typeface="B Nazanin" pitchFamily="2" charset="-78"/>
              </a:rPr>
              <a:t>مسموميت   </a:t>
            </a:r>
            <a:endParaRPr lang="fa-IR" sz="2800" b="1" dirty="0">
              <a:solidFill>
                <a:srgbClr val="00B050"/>
              </a:solidFill>
              <a:cs typeface="B Nazanin" pitchFamily="2" charset="-78"/>
            </a:endParaRPr>
          </a:p>
        </p:txBody>
      </p:sp>
      <p:sp>
        <p:nvSpPr>
          <p:cNvPr id="3" name="Content Placeholder 2"/>
          <p:cNvSpPr>
            <a:spLocks noGrp="1"/>
          </p:cNvSpPr>
          <p:nvPr>
            <p:ph idx="1"/>
          </p:nvPr>
        </p:nvSpPr>
        <p:spPr>
          <a:xfrm>
            <a:off x="457200" y="1772816"/>
            <a:ext cx="8229600" cy="4353347"/>
          </a:xfrm>
          <a:solidFill>
            <a:schemeClr val="bg1"/>
          </a:solidFill>
          <a:ln>
            <a:solidFill>
              <a:srgbClr val="00B050"/>
            </a:solidFill>
          </a:ln>
        </p:spPr>
        <p:txBody>
          <a:bodyPr>
            <a:normAutofit/>
          </a:bodyPr>
          <a:lstStyle/>
          <a:p>
            <a:pPr algn="just">
              <a:lnSpc>
                <a:spcPct val="150000"/>
              </a:lnSpc>
            </a:pPr>
            <a:r>
              <a:rPr lang="fa-IR" sz="2800" dirty="0" smtClean="0">
                <a:cs typeface="B Nazanin" pitchFamily="2" charset="-78"/>
              </a:rPr>
              <a:t>اختلالات و آسيب‌هايي است كه توسط مواد سمي در دستگاه هاي مختلف بدن </a:t>
            </a:r>
            <a:r>
              <a:rPr lang="fa-IR" sz="2800" dirty="0" err="1" smtClean="0">
                <a:cs typeface="B Nazanin" pitchFamily="2" charset="-78"/>
              </a:rPr>
              <a:t>بوجود</a:t>
            </a:r>
            <a:r>
              <a:rPr lang="fa-IR" sz="2800" dirty="0" smtClean="0">
                <a:cs typeface="B Nazanin" pitchFamily="2" charset="-78"/>
              </a:rPr>
              <a:t> </a:t>
            </a:r>
            <a:r>
              <a:rPr lang="fa-IR" sz="2800" dirty="0" err="1" smtClean="0">
                <a:cs typeface="B Nazanin" pitchFamily="2" charset="-78"/>
              </a:rPr>
              <a:t>مي‌آيد</a:t>
            </a:r>
            <a:endParaRPr lang="fa-IR" sz="2800" dirty="0" smtClean="0">
              <a:cs typeface="B Nazanin" pitchFamily="2" charset="-78"/>
            </a:endParaRPr>
          </a:p>
          <a:p>
            <a:pPr algn="just">
              <a:lnSpc>
                <a:spcPct val="150000"/>
              </a:lnSpc>
            </a:pPr>
            <a:endParaRPr lang="fa-IR" sz="2800" dirty="0" smtClean="0">
              <a:cs typeface="B Nazanin" pitchFamily="2" charset="-78"/>
            </a:endParaRPr>
          </a:p>
          <a:p>
            <a:pPr marL="0" indent="0" algn="just">
              <a:lnSpc>
                <a:spcPct val="150000"/>
              </a:lnSpc>
              <a:buNone/>
            </a:pPr>
            <a:r>
              <a:rPr lang="fa-IR" sz="2400" dirty="0" smtClean="0">
                <a:solidFill>
                  <a:srgbClr val="FF0000"/>
                </a:solidFill>
                <a:cs typeface="B Nazanin" pitchFamily="2" charset="-78"/>
              </a:rPr>
              <a:t>توجه: </a:t>
            </a:r>
            <a:r>
              <a:rPr lang="fa-IR" sz="2400" dirty="0" smtClean="0">
                <a:cs typeface="B Nazanin" pitchFamily="2" charset="-78"/>
              </a:rPr>
              <a:t>علاوه بر موادي كه ذاتاً براي بدن </a:t>
            </a:r>
            <a:r>
              <a:rPr lang="fa-IR" sz="2400" dirty="0" err="1" smtClean="0">
                <a:cs typeface="B Nazanin" pitchFamily="2" charset="-78"/>
              </a:rPr>
              <a:t>زيان‌آور</a:t>
            </a:r>
            <a:r>
              <a:rPr lang="fa-IR" sz="2400" dirty="0" smtClean="0">
                <a:cs typeface="B Nazanin" pitchFamily="2" charset="-78"/>
              </a:rPr>
              <a:t> هستند، عناصر مفيد براي بدن نيز در صورت مصرف بيش از حد و نادرست تبديل به مواد مسموم كننده و زيان آور مي شوند </a:t>
            </a:r>
            <a:endParaRPr lang="en-US" sz="2400" dirty="0" smtClean="0">
              <a:cs typeface="B Nazanin" pitchFamily="2" charset="-78"/>
            </a:endParaRPr>
          </a:p>
          <a:p>
            <a:pPr algn="just">
              <a:lnSpc>
                <a:spcPct val="150000"/>
              </a:lnSpc>
            </a:pPr>
            <a:endParaRPr lang="fa-IR" sz="2800" dirty="0">
              <a:cs typeface="B 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3"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bg/>
                                          </p:spTgt>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2" presetClass="entr" presetSubtype="3" fill="hold" grpId="0"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3" fill="hold" grpId="0"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additive="base">
                                        <p:cTn id="18"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9"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a:ln>
            <a:solidFill>
              <a:srgbClr val="00B050"/>
            </a:solidFill>
          </a:ln>
        </p:spPr>
        <p:txBody>
          <a:bodyPr vert="horz" lIns="91440" tIns="45720" rIns="91440" bIns="45720" rtlCol="1" anchor="ctr">
            <a:normAutofit/>
          </a:bodyPr>
          <a:lstStyle/>
          <a:p>
            <a:r>
              <a:rPr lang="fa-IR" sz="2800" b="1" dirty="0" smtClean="0">
                <a:solidFill>
                  <a:srgbClr val="00B050"/>
                </a:solidFill>
                <a:cs typeface="B Nazanin" pitchFamily="2" charset="-78"/>
              </a:rPr>
              <a:t> </a:t>
            </a:r>
            <a:r>
              <a:rPr lang="fa-IR" sz="2800" b="1" dirty="0">
                <a:solidFill>
                  <a:srgbClr val="FF0000"/>
                </a:solidFill>
                <a:cs typeface="B Nazanin" pitchFamily="2" charset="-78"/>
              </a:rPr>
              <a:t>مسمومیت با سرب </a:t>
            </a:r>
          </a:p>
        </p:txBody>
      </p:sp>
      <p:sp>
        <p:nvSpPr>
          <p:cNvPr id="3" name="Content Placeholder 2"/>
          <p:cNvSpPr>
            <a:spLocks noGrp="1"/>
          </p:cNvSpPr>
          <p:nvPr>
            <p:ph idx="1"/>
          </p:nvPr>
        </p:nvSpPr>
        <p:spPr>
          <a:xfrm>
            <a:off x="395536" y="1700808"/>
            <a:ext cx="8229600" cy="4896544"/>
          </a:xfrm>
          <a:solidFill>
            <a:schemeClr val="bg1"/>
          </a:solidFill>
          <a:ln>
            <a:solidFill>
              <a:srgbClr val="00B050"/>
            </a:solidFill>
          </a:ln>
        </p:spPr>
        <p:txBody>
          <a:bodyPr vert="horz" lIns="91440" tIns="45720" rIns="91440" bIns="45720" rtlCol="1">
            <a:normAutofit fontScale="92500" lnSpcReduction="10000"/>
          </a:bodyPr>
          <a:lstStyle/>
          <a:p>
            <a:pPr algn="just"/>
            <a:r>
              <a:rPr lang="fa-IR" sz="2400" dirty="0">
                <a:cs typeface="B Nazanin" pitchFamily="2" charset="-78"/>
              </a:rPr>
              <a:t>بیشتر کودکانی که دچار مسمومیت با سرب می شوند علائم بالینی از خود نشان نمی دهند </a:t>
            </a:r>
          </a:p>
          <a:p>
            <a:pPr algn="just"/>
            <a:r>
              <a:rPr lang="fa-IR" sz="2400" dirty="0">
                <a:solidFill>
                  <a:srgbClr val="FF0000"/>
                </a:solidFill>
                <a:cs typeface="B Nazanin" pitchFamily="2" charset="-78"/>
              </a:rPr>
              <a:t>در بعضی از آن ها ممکن است علائم غیر اختصاصی مانند دل درد، یبوست، تحریک پذیری بروز کند</a:t>
            </a:r>
          </a:p>
          <a:p>
            <a:pPr algn="just"/>
            <a:r>
              <a:rPr lang="fa-IR" sz="2400" dirty="0">
                <a:cs typeface="B Nazanin" pitchFamily="2" charset="-78"/>
              </a:rPr>
              <a:t>ممکن است این کودکان از نظر آموزشی پیشرفت نکنند</a:t>
            </a:r>
          </a:p>
          <a:p>
            <a:pPr algn="just"/>
            <a:r>
              <a:rPr lang="fa-IR" sz="2400" dirty="0">
                <a:solidFill>
                  <a:srgbClr val="FF0000"/>
                </a:solidFill>
                <a:cs typeface="B Nazanin" pitchFamily="2" charset="-78"/>
              </a:rPr>
              <a:t>معلوماتی را که قبلاً آموخته بودند فراموش کنند</a:t>
            </a:r>
          </a:p>
          <a:p>
            <a:pPr algn="just"/>
            <a:r>
              <a:rPr lang="fa-IR" sz="2400" dirty="0">
                <a:cs typeface="B Nazanin" pitchFamily="2" charset="-78"/>
              </a:rPr>
              <a:t>سطح سرب بالا در خون می تواند به تشنج، اغما و حتی مرگ منجر شود</a:t>
            </a:r>
          </a:p>
          <a:p>
            <a:pPr algn="just"/>
            <a:r>
              <a:rPr lang="fa-IR" sz="2400" dirty="0">
                <a:cs typeface="B Nazanin" pitchFamily="2" charset="-78"/>
              </a:rPr>
              <a:t>خطر آلودگی با سرب به طور مزمن چنان زیاد است که باید تمام کودکان به خصوص آن هایی که با رنگ های حاوی سرب تماس داشته اند تحت آزمایشات بیماریابی قرار گیرند</a:t>
            </a:r>
          </a:p>
          <a:p>
            <a:pPr algn="just"/>
            <a:r>
              <a:rPr lang="fa-IR" sz="2400" dirty="0">
                <a:solidFill>
                  <a:srgbClr val="FF0000"/>
                </a:solidFill>
                <a:cs typeface="B Nazanin" pitchFamily="2" charset="-78"/>
              </a:rPr>
              <a:t>در برخي كشورها كه خطر مسموميت با سرب زياد است، در اولین سال زندگی، بین 9 تا 12 ماهگی آزمایشات بیماریابی انجام مي‌شود</a:t>
            </a:r>
          </a:p>
          <a:p>
            <a:pPr algn="just"/>
            <a:r>
              <a:rPr lang="fa-IR" sz="2400" dirty="0">
                <a:cs typeface="B Nazanin" pitchFamily="2" charset="-78"/>
              </a:rPr>
              <a:t>پزشک بسته به نتایج آزمایشات خونی و نیز خطرهایی که کودک را تهدید می کند زمان آزمایش مجدد را تعیین می‌کند </a:t>
            </a:r>
          </a:p>
          <a:p>
            <a:pPr algn="just"/>
            <a:r>
              <a:rPr lang="fa-IR" sz="2400" dirty="0">
                <a:cs typeface="B Nazanin" pitchFamily="2" charset="-78"/>
              </a:rPr>
              <a:t>داروهای خاصی برای مسمومیت با سرب مورد نیاز  است و گاه حتی لازم است بیمار در بیمارستان بستری شود تا سرب از بدن او خارج شود</a:t>
            </a:r>
            <a:endParaRPr lang="en-US" sz="2400" dirty="0">
              <a:cs typeface="B Nazanin" pitchFamily="2" charset="-78"/>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a:ln>
            <a:solidFill>
              <a:srgbClr val="00B050"/>
            </a:solidFill>
          </a:ln>
        </p:spPr>
        <p:txBody>
          <a:bodyPr vert="horz" lIns="91440" tIns="45720" rIns="91440" bIns="45720" rtlCol="1" anchor="ctr">
            <a:normAutofit/>
          </a:bodyPr>
          <a:lstStyle/>
          <a:p>
            <a:r>
              <a:rPr lang="fa-IR" sz="2800" b="1" dirty="0">
                <a:solidFill>
                  <a:srgbClr val="00B050"/>
                </a:solidFill>
                <a:cs typeface="B Nazanin" pitchFamily="2" charset="-78"/>
              </a:rPr>
              <a:t>در صورتي كه كودكي مسموم شد چه باید کرد</a:t>
            </a:r>
            <a:r>
              <a:rPr lang="fa-IR" sz="2800" b="1" dirty="0" smtClean="0">
                <a:solidFill>
                  <a:srgbClr val="00B050"/>
                </a:solidFill>
                <a:cs typeface="B Nazanin" pitchFamily="2" charset="-78"/>
              </a:rPr>
              <a:t>؟</a:t>
            </a:r>
            <a:endParaRPr lang="fa-IR" sz="2800" b="1" dirty="0">
              <a:solidFill>
                <a:srgbClr val="00B050"/>
              </a:solidFill>
              <a:cs typeface="B Nazanin" pitchFamily="2" charset="-78"/>
            </a:endParaRPr>
          </a:p>
        </p:txBody>
      </p:sp>
      <p:sp>
        <p:nvSpPr>
          <p:cNvPr id="3" name="Content Placeholder 2"/>
          <p:cNvSpPr>
            <a:spLocks noGrp="1"/>
          </p:cNvSpPr>
          <p:nvPr>
            <p:ph idx="1"/>
          </p:nvPr>
        </p:nvSpPr>
        <p:spPr>
          <a:xfrm>
            <a:off x="467544" y="1700808"/>
            <a:ext cx="8229600" cy="4680520"/>
          </a:xfrm>
          <a:solidFill>
            <a:schemeClr val="bg1"/>
          </a:solidFill>
          <a:ln>
            <a:solidFill>
              <a:srgbClr val="00B050"/>
            </a:solidFill>
          </a:ln>
        </p:spPr>
        <p:txBody>
          <a:bodyPr vert="horz" lIns="91440" tIns="45720" rIns="91440" bIns="45720" rtlCol="1">
            <a:normAutofit/>
          </a:bodyPr>
          <a:lstStyle/>
          <a:p>
            <a:pPr algn="just"/>
            <a:r>
              <a:rPr lang="fa-IR" sz="2400" dirty="0">
                <a:cs typeface="B Nazanin" pitchFamily="2" charset="-78"/>
              </a:rPr>
              <a:t>مواد سمي از كنار كودك دور شود </a:t>
            </a:r>
          </a:p>
          <a:p>
            <a:pPr algn="just"/>
            <a:r>
              <a:rPr lang="fa-IR" sz="2400" dirty="0">
                <a:solidFill>
                  <a:srgbClr val="FF0000"/>
                </a:solidFill>
                <a:cs typeface="B Nazanin" pitchFamily="2" charset="-78"/>
              </a:rPr>
              <a:t> اگر هنوز مقداري سم در دهان كودك وجود دارد از او خواسته شود آب دهانش را بيرون بریزد يا با كمك انگشت مواد سمي از دهان كودك خارج شود</a:t>
            </a:r>
            <a:endParaRPr lang="en-US" sz="2400" dirty="0">
              <a:solidFill>
                <a:srgbClr val="FF0000"/>
              </a:solidFill>
              <a:cs typeface="B Nazanin" pitchFamily="2" charset="-78"/>
            </a:endParaRPr>
          </a:p>
          <a:p>
            <a:pPr algn="just"/>
            <a:r>
              <a:rPr lang="fa-IR" sz="2400" dirty="0">
                <a:cs typeface="B Nazanin" pitchFamily="2" charset="-78"/>
              </a:rPr>
              <a:t>كودك مسموم بايد از نظر نشانه‌هايي نظير سوختگي لب‌ها، قرمزي اطراف دهان و از نظر اثرات جانبي مسموميت نظير خواب آلودگي، استفراغ، گرفتگي عضلات معده (درد ناحيه شكم) و تغييرات رفتاري بررسی شود</a:t>
            </a:r>
            <a:endParaRPr lang="en-US" sz="2400" dirty="0">
              <a:cs typeface="B Nazanin" pitchFamily="2" charset="-78"/>
            </a:endParaRPr>
          </a:p>
          <a:p>
            <a:pPr algn="just"/>
            <a:r>
              <a:rPr lang="fa-IR" sz="2400" dirty="0">
                <a:solidFill>
                  <a:srgbClr val="FF0000"/>
                </a:solidFill>
                <a:cs typeface="B Nazanin" pitchFamily="2" charset="-78"/>
              </a:rPr>
              <a:t>اگر كودك خواب آلود يا بي‌هوش است، مشكلات تنفسي یا حركات تشنجي دارد با اورژانس 115 تماس گرفته شود</a:t>
            </a:r>
          </a:p>
          <a:p>
            <a:pPr algn="just"/>
            <a:r>
              <a:rPr lang="fa-IR" sz="2400" dirty="0">
                <a:cs typeface="B Nazanin" pitchFamily="2" charset="-78"/>
              </a:rPr>
              <a:t>قبل از رسيدن كمك‌هاي پزشكي، كودك  به پهلو قرار داده شود و  سرش پايين‌تر از ساير قسمت‌هاي بدن قرار گیرد</a:t>
            </a:r>
            <a:endParaRPr lang="en-US" sz="2400" dirty="0">
              <a:cs typeface="B Nazanin" pitchFamily="2" charset="-78"/>
            </a:endParaRPr>
          </a:p>
          <a:p>
            <a:pPr algn="just"/>
            <a:endParaRPr lang="fa-IR" sz="2400" dirty="0">
              <a:cs typeface="B 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wheel(1)">
                                      <p:cBhvr>
                                        <p:cTn id="7" dur="2000"/>
                                        <p:tgtEl>
                                          <p:spTgt spid="3">
                                            <p:bg/>
                                          </p:spTgt>
                                        </p:tgtEl>
                                      </p:cBhvr>
                                    </p:animEffect>
                                  </p:childTnLst>
                                </p:cTn>
                              </p:par>
                            </p:childTnLst>
                          </p:cTn>
                        </p:par>
                        <p:par>
                          <p:cTn id="8" fill="hold">
                            <p:stCondLst>
                              <p:cond delay="2000"/>
                            </p:stCondLst>
                            <p:childTnLst>
                              <p:par>
                                <p:cTn id="9" presetID="16" presetClass="entr" presetSubtype="21"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arn(inVertical)">
                                      <p:cBhvr>
                                        <p:cTn id="11" dur="1000"/>
                                        <p:tgtEl>
                                          <p:spTgt spid="3">
                                            <p:txEl>
                                              <p:pRg st="0" end="0"/>
                                            </p:txEl>
                                          </p:spTgt>
                                        </p:tgtEl>
                                      </p:cBhvr>
                                    </p:animEffect>
                                  </p:childTnLst>
                                </p:cTn>
                              </p:par>
                            </p:childTnLst>
                          </p:cTn>
                        </p:par>
                        <p:par>
                          <p:cTn id="12" fill="hold">
                            <p:stCondLst>
                              <p:cond delay="3000"/>
                            </p:stCondLst>
                            <p:childTnLst>
                              <p:par>
                                <p:cTn id="13" presetID="16" presetClass="entr" presetSubtype="21"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barn(inVertical)">
                                      <p:cBhvr>
                                        <p:cTn id="15" dur="500"/>
                                        <p:tgtEl>
                                          <p:spTgt spid="3">
                                            <p:txEl>
                                              <p:pRg st="1" end="1"/>
                                            </p:txEl>
                                          </p:spTgt>
                                        </p:tgtEl>
                                      </p:cBhvr>
                                    </p:animEffect>
                                  </p:childTnLst>
                                </p:cTn>
                              </p:par>
                            </p:childTnLst>
                          </p:cTn>
                        </p:par>
                        <p:par>
                          <p:cTn id="16" fill="hold">
                            <p:stCondLst>
                              <p:cond delay="3500"/>
                            </p:stCondLst>
                            <p:childTnLst>
                              <p:par>
                                <p:cTn id="17" presetID="16" presetClass="entr" presetSubtype="21"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barn(inVertical)">
                                      <p:cBhvr>
                                        <p:cTn id="19" dur="1000"/>
                                        <p:tgtEl>
                                          <p:spTgt spid="3">
                                            <p:txEl>
                                              <p:pRg st="2" end="2"/>
                                            </p:txEl>
                                          </p:spTgt>
                                        </p:tgtEl>
                                      </p:cBhvr>
                                    </p:animEffect>
                                  </p:childTnLst>
                                </p:cTn>
                              </p:par>
                            </p:childTnLst>
                          </p:cTn>
                        </p:par>
                        <p:par>
                          <p:cTn id="20" fill="hold">
                            <p:stCondLst>
                              <p:cond delay="4500"/>
                            </p:stCondLst>
                            <p:childTnLst>
                              <p:par>
                                <p:cTn id="21" presetID="16" presetClass="entr" presetSubtype="21" fill="hold" grpId="0"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barn(inVertical)">
                                      <p:cBhvr>
                                        <p:cTn id="23" dur="1000"/>
                                        <p:tgtEl>
                                          <p:spTgt spid="3">
                                            <p:txEl>
                                              <p:pRg st="3" end="3"/>
                                            </p:txEl>
                                          </p:spTgt>
                                        </p:tgtEl>
                                      </p:cBhvr>
                                    </p:animEffect>
                                  </p:childTnLst>
                                </p:cTn>
                              </p:par>
                            </p:childTnLst>
                          </p:cTn>
                        </p:par>
                        <p:par>
                          <p:cTn id="24" fill="hold">
                            <p:stCondLst>
                              <p:cond delay="5500"/>
                            </p:stCondLst>
                            <p:childTnLst>
                              <p:par>
                                <p:cTn id="25" presetID="16" presetClass="entr" presetSubtype="21" fill="hold" grpId="0"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99FFCC">
            <a:alpha val="32000"/>
          </a:srgb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a:ln>
            <a:solidFill>
              <a:srgbClr val="00B050"/>
            </a:solidFill>
          </a:ln>
        </p:spPr>
        <p:txBody>
          <a:bodyPr vert="horz" lIns="91440" tIns="45720" rIns="91440" bIns="45720" rtlCol="1" anchor="ctr">
            <a:normAutofit/>
          </a:bodyPr>
          <a:lstStyle/>
          <a:p>
            <a:r>
              <a:rPr lang="fa-IR" sz="2800" b="1" dirty="0">
                <a:solidFill>
                  <a:srgbClr val="00B050"/>
                </a:solidFill>
                <a:cs typeface="B Nazanin" pitchFamily="2" charset="-78"/>
              </a:rPr>
              <a:t>در صورتي كه كودكي مسموم شد چه باید کرد</a:t>
            </a:r>
            <a:r>
              <a:rPr lang="fa-IR" sz="2800" b="1" dirty="0" smtClean="0">
                <a:solidFill>
                  <a:srgbClr val="00B050"/>
                </a:solidFill>
                <a:cs typeface="B Nazanin" pitchFamily="2" charset="-78"/>
              </a:rPr>
              <a:t>؟</a:t>
            </a:r>
            <a:endParaRPr lang="fa-IR" sz="2800" b="1" dirty="0">
              <a:solidFill>
                <a:srgbClr val="00B050"/>
              </a:solidFill>
              <a:cs typeface="B Nazanin" pitchFamily="2" charset="-78"/>
            </a:endParaRPr>
          </a:p>
        </p:txBody>
      </p:sp>
      <p:sp>
        <p:nvSpPr>
          <p:cNvPr id="3" name="Content Placeholder 2"/>
          <p:cNvSpPr>
            <a:spLocks noGrp="1"/>
          </p:cNvSpPr>
          <p:nvPr>
            <p:ph idx="1"/>
          </p:nvPr>
        </p:nvSpPr>
        <p:spPr>
          <a:xfrm>
            <a:off x="467544" y="1628800"/>
            <a:ext cx="8229600" cy="4752528"/>
          </a:xfrm>
          <a:solidFill>
            <a:schemeClr val="bg1"/>
          </a:solidFill>
          <a:ln>
            <a:solidFill>
              <a:srgbClr val="00B050"/>
            </a:solidFill>
          </a:ln>
        </p:spPr>
        <p:txBody>
          <a:bodyPr vert="horz" lIns="91440" tIns="45720" rIns="91440" bIns="45720" rtlCol="1">
            <a:normAutofit/>
          </a:bodyPr>
          <a:lstStyle/>
          <a:p>
            <a:pPr algn="just"/>
            <a:r>
              <a:rPr lang="fa-IR" sz="2800" dirty="0">
                <a:cs typeface="B Nazanin" pitchFamily="2" charset="-78"/>
              </a:rPr>
              <a:t>سموم، ظروف حاوي دارو، گياهان، شيشه شربت يا قرص‌هاي مصرف شده به اورژانس بيمارستان برده شود</a:t>
            </a:r>
          </a:p>
          <a:p>
            <a:pPr algn="just"/>
            <a:r>
              <a:rPr lang="fa-IR" sz="2800" dirty="0">
                <a:solidFill>
                  <a:srgbClr val="FF0000"/>
                </a:solidFill>
                <a:cs typeface="B Nazanin" pitchFamily="2" charset="-78"/>
              </a:rPr>
              <a:t>اگر كودك استفراغ كرده و نمي‌دانند چه چيزي خورده است مواد استفراغ شده به بيمارستان برده شود</a:t>
            </a:r>
          </a:p>
          <a:p>
            <a:pPr algn="just"/>
            <a:r>
              <a:rPr lang="fa-IR" sz="2800" dirty="0">
                <a:cs typeface="B Nazanin" pitchFamily="2" charset="-78"/>
              </a:rPr>
              <a:t>قرص‌هاي باقي مانده در قوطي قرص‌ها شمرده شوند تا تعدادي كه احتمالاً كودك مصرف كرده معلوم شود و ميزان سم مصرف شده و خطر آن در كودك تعيين شود</a:t>
            </a:r>
          </a:p>
          <a:p>
            <a:pPr algn="just"/>
            <a:r>
              <a:rPr lang="fa-IR" sz="2800" dirty="0">
                <a:solidFill>
                  <a:srgbClr val="FF0000"/>
                </a:solidFill>
                <a:cs typeface="B Nazanin" pitchFamily="2" charset="-78"/>
              </a:rPr>
              <a:t>معمولاً كودكان در چنين مواردي بيش از يك نوع دارو مصرف كرده‌اند پس ضروري است فهرستي از تمام داروهاي موجود در منزل تهيه شود</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00808"/>
            <a:ext cx="8229600" cy="4800026"/>
          </a:xfrm>
          <a:solidFill>
            <a:schemeClr val="bg1"/>
          </a:solidFill>
          <a:ln>
            <a:solidFill>
              <a:srgbClr val="00B050"/>
            </a:solidFill>
          </a:ln>
        </p:spPr>
        <p:txBody>
          <a:bodyPr vert="horz" lIns="91440" tIns="45720" rIns="91440" bIns="45720" rtlCol="1">
            <a:normAutofit/>
          </a:bodyPr>
          <a:lstStyle/>
          <a:p>
            <a:pPr algn="just"/>
            <a:endParaRPr lang="en-US" sz="2800" dirty="0" smtClean="0">
              <a:cs typeface="B Nazanin" pitchFamily="2" charset="-78"/>
            </a:endParaRPr>
          </a:p>
          <a:p>
            <a:pPr algn="just"/>
            <a:r>
              <a:rPr lang="fa-IR" sz="2800" dirty="0" err="1" smtClean="0">
                <a:cs typeface="B Nazanin" pitchFamily="2" charset="-78"/>
              </a:rPr>
              <a:t>مايعات</a:t>
            </a:r>
            <a:r>
              <a:rPr lang="fa-IR" sz="2800" dirty="0" smtClean="0">
                <a:cs typeface="B Nazanin" pitchFamily="2" charset="-78"/>
              </a:rPr>
              <a:t> </a:t>
            </a:r>
            <a:r>
              <a:rPr lang="fa-IR" sz="2800" dirty="0">
                <a:cs typeface="B Nazanin" pitchFamily="2" charset="-78"/>
              </a:rPr>
              <a:t>پاك كننده حاوي مواد سوزاننده هستند، در صورت تماس پوست يا چشم كودك، بايد لباس‌هاي آلوده به اين مواد بيرون آورده شود و كل آن ناحيه با مقدار زيادي آب شستشو داده شود</a:t>
            </a:r>
          </a:p>
          <a:p>
            <a:pPr algn="just"/>
            <a:r>
              <a:rPr lang="fa-IR" sz="2800" dirty="0">
                <a:solidFill>
                  <a:srgbClr val="FF0000"/>
                </a:solidFill>
                <a:cs typeface="B Nazanin" pitchFamily="2" charset="-78"/>
              </a:rPr>
              <a:t>اگر اين مواد به داخل چشم كودك پاشيده شود، ممكن است در قرنيه آسيب شديدي ايجاد ‌كند </a:t>
            </a:r>
          </a:p>
          <a:p>
            <a:pPr algn="just"/>
            <a:r>
              <a:rPr lang="fa-IR" sz="2800" dirty="0">
                <a:cs typeface="B Nazanin" pitchFamily="2" charset="-78"/>
              </a:rPr>
              <a:t>چنين مواردي از اورژانس‌هاي چشم پزشكي است و تا رسيدن پزشك بدون تأخير از هر نوع آبي كه در دسترس است چشم كودك شستشو داده شود  </a:t>
            </a:r>
          </a:p>
          <a:p>
            <a:pPr algn="just"/>
            <a:endParaRPr lang="fa-IR" sz="2800" dirty="0">
              <a:cs typeface="B Nazanin" pitchFamily="2" charset="-78"/>
            </a:endParaRPr>
          </a:p>
          <a:p>
            <a:pPr algn="just"/>
            <a:endParaRPr lang="fa-IR" sz="2800" dirty="0">
              <a:cs typeface="B Nazanin" pitchFamily="2" charset="-78"/>
            </a:endParaRPr>
          </a:p>
        </p:txBody>
      </p:sp>
      <p:sp>
        <p:nvSpPr>
          <p:cNvPr id="4" name="Title 1"/>
          <p:cNvSpPr>
            <a:spLocks noGrp="1"/>
          </p:cNvSpPr>
          <p:nvPr>
            <p:ph type="title"/>
          </p:nvPr>
        </p:nvSpPr>
        <p:spPr>
          <a:xfrm>
            <a:off x="500034" y="214290"/>
            <a:ext cx="8229600" cy="1143008"/>
          </a:xfrm>
          <a:solidFill>
            <a:schemeClr val="bg1"/>
          </a:solidFill>
          <a:ln>
            <a:solidFill>
              <a:srgbClr val="00B050"/>
            </a:solidFill>
          </a:ln>
        </p:spPr>
        <p:txBody>
          <a:bodyPr vert="horz" lIns="91440" tIns="45720" rIns="91440" bIns="45720" rtlCol="1" anchor="ctr">
            <a:normAutofit fontScale="90000"/>
          </a:bodyPr>
          <a:lstStyle/>
          <a:p>
            <a:r>
              <a:rPr lang="fa-IR" sz="2800" b="1" dirty="0">
                <a:solidFill>
                  <a:srgbClr val="00B050"/>
                </a:solidFill>
                <a:cs typeface="B Nazanin" pitchFamily="2" charset="-78"/>
              </a:rPr>
              <a:t>در صورتي كه كودكي مسموم شد چه باید کرد؟ </a:t>
            </a:r>
            <a:r>
              <a:rPr lang="en-US" sz="2800" b="1" dirty="0">
                <a:solidFill>
                  <a:srgbClr val="00B050"/>
                </a:solidFill>
                <a:cs typeface="B Nazanin" pitchFamily="2" charset="-78"/>
              </a:rPr>
              <a:t/>
            </a:r>
            <a:br>
              <a:rPr lang="en-US" sz="2800" b="1" dirty="0">
                <a:solidFill>
                  <a:srgbClr val="00B050"/>
                </a:solidFill>
                <a:cs typeface="B Nazanin" pitchFamily="2" charset="-78"/>
              </a:rPr>
            </a:br>
            <a:r>
              <a:rPr lang="fa-IR" sz="2800" b="1" dirty="0">
                <a:solidFill>
                  <a:srgbClr val="00B050"/>
                </a:solidFill>
                <a:cs typeface="B Nazanin" pitchFamily="2" charset="-78"/>
              </a:rPr>
              <a:t> مسمومیت با مايعات پاك كننده </a:t>
            </a:r>
            <a:r>
              <a:rPr lang="en-US" sz="2800" b="1" dirty="0">
                <a:solidFill>
                  <a:srgbClr val="00B050"/>
                </a:solidFill>
                <a:cs typeface="B Nazanin" pitchFamily="2" charset="-78"/>
              </a:rPr>
              <a:t/>
            </a:r>
            <a:br>
              <a:rPr lang="en-US" sz="2800" b="1" dirty="0">
                <a:solidFill>
                  <a:srgbClr val="00B050"/>
                </a:solidFill>
                <a:cs typeface="B Nazanin" pitchFamily="2" charset="-78"/>
              </a:rPr>
            </a:br>
            <a:endParaRPr lang="fa-IR" sz="2800" b="1" dirty="0">
              <a:solidFill>
                <a:srgbClr val="00B050"/>
              </a:solidFill>
              <a:cs typeface="B Nazanin" pitchFamily="2" charset="-78"/>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628800"/>
            <a:ext cx="8229600" cy="4968552"/>
          </a:xfrm>
          <a:solidFill>
            <a:schemeClr val="bg1"/>
          </a:solidFill>
          <a:ln>
            <a:solidFill>
              <a:srgbClr val="00B050"/>
            </a:solidFill>
          </a:ln>
        </p:spPr>
        <p:txBody>
          <a:bodyPr vert="horz" lIns="91440" tIns="45720" rIns="91440" bIns="45720" rtlCol="1">
            <a:normAutofit/>
          </a:bodyPr>
          <a:lstStyle/>
          <a:p>
            <a:pPr algn="just"/>
            <a:r>
              <a:rPr lang="fa-IR" sz="2400" dirty="0">
                <a:cs typeface="B Nazanin" pitchFamily="2" charset="-78"/>
              </a:rPr>
              <a:t> </a:t>
            </a:r>
            <a:endParaRPr lang="en-US" sz="2400" dirty="0" smtClean="0">
              <a:cs typeface="B Nazanin" pitchFamily="2" charset="-78"/>
            </a:endParaRPr>
          </a:p>
          <a:p>
            <a:pPr algn="just"/>
            <a:r>
              <a:rPr lang="fa-IR" sz="2400" dirty="0" err="1" smtClean="0">
                <a:cs typeface="B Nazanin" pitchFamily="2" charset="-78"/>
              </a:rPr>
              <a:t>بيمار</a:t>
            </a:r>
            <a:r>
              <a:rPr lang="fa-IR" sz="2400" dirty="0" smtClean="0">
                <a:cs typeface="B Nazanin" pitchFamily="2" charset="-78"/>
              </a:rPr>
              <a:t> </a:t>
            </a:r>
            <a:r>
              <a:rPr lang="fa-IR" sz="2400" dirty="0">
                <a:cs typeface="B Nazanin" pitchFamily="2" charset="-78"/>
              </a:rPr>
              <a:t>را مجبور به استفراغ نكنند و تحت هيچ شرايطي به كودك مواد تهوع‌آور مانند شربت اپيكاك داده نشود</a:t>
            </a:r>
          </a:p>
          <a:p>
            <a:pPr algn="just"/>
            <a:r>
              <a:rPr lang="fa-IR" sz="2400" dirty="0">
                <a:solidFill>
                  <a:srgbClr val="FF0000"/>
                </a:solidFill>
                <a:cs typeface="B Nazanin" pitchFamily="2" charset="-78"/>
              </a:rPr>
              <a:t>مواد سوزاننده در هنگام بلع باعث سوختگي مري مي‌شوند و با استفراغ دوباره اين امر تكرار مي‌شود </a:t>
            </a:r>
          </a:p>
          <a:p>
            <a:pPr algn="just"/>
            <a:r>
              <a:rPr lang="fa-IR" sz="2400" dirty="0">
                <a:cs typeface="B Nazanin" pitchFamily="2" charset="-78"/>
              </a:rPr>
              <a:t>از روي بطري حاوي ماده بلع شده اطلاعات درست را به بزشک ارائه بدهند تا از قدرت سوزانندگي و خطرهاي ماده بلع شده اطلاع پيدا كند </a:t>
            </a:r>
          </a:p>
          <a:p>
            <a:pPr algn="just"/>
            <a:r>
              <a:rPr lang="fa-IR" sz="2400" dirty="0">
                <a:solidFill>
                  <a:srgbClr val="FF0000"/>
                </a:solidFill>
                <a:cs typeface="B Nazanin" pitchFamily="2" charset="-78"/>
              </a:rPr>
              <a:t>بدون فوت وقت با مركز اورژانس تماس گرفته شود و يا به نزديك ترين بيمارستان مراجعه شود </a:t>
            </a:r>
          </a:p>
          <a:p>
            <a:pPr algn="just"/>
            <a:r>
              <a:rPr lang="fa-IR" sz="2400" dirty="0">
                <a:cs typeface="B Nazanin" pitchFamily="2" charset="-78"/>
              </a:rPr>
              <a:t>پيش از اجازه پزشك به كودك اجازه خوردن و آشاميدن چيزي داده نشود</a:t>
            </a:r>
            <a:endParaRPr lang="en-US" sz="2400" dirty="0">
              <a:cs typeface="B Nazanin" pitchFamily="2" charset="-78"/>
            </a:endParaRPr>
          </a:p>
          <a:p>
            <a:pPr algn="just"/>
            <a:endParaRPr lang="fa-IR" sz="2400" dirty="0">
              <a:cs typeface="B Nazanin" pitchFamily="2" charset="-78"/>
            </a:endParaRPr>
          </a:p>
        </p:txBody>
      </p:sp>
      <p:sp>
        <p:nvSpPr>
          <p:cNvPr id="4" name="Title 1"/>
          <p:cNvSpPr>
            <a:spLocks noGrp="1"/>
          </p:cNvSpPr>
          <p:nvPr>
            <p:ph type="title"/>
          </p:nvPr>
        </p:nvSpPr>
        <p:spPr>
          <a:solidFill>
            <a:schemeClr val="bg1"/>
          </a:solidFill>
          <a:ln>
            <a:solidFill>
              <a:srgbClr val="00B050"/>
            </a:solidFill>
          </a:ln>
        </p:spPr>
        <p:txBody>
          <a:bodyPr vert="horz" lIns="91440" tIns="45720" rIns="91440" bIns="45720" rtlCol="1" anchor="ctr">
            <a:normAutofit/>
          </a:bodyPr>
          <a:lstStyle/>
          <a:p>
            <a:r>
              <a:rPr lang="fa-IR" sz="2800" b="1" dirty="0">
                <a:solidFill>
                  <a:srgbClr val="00B050"/>
                </a:solidFill>
                <a:cs typeface="B Nazanin" pitchFamily="2" charset="-78"/>
              </a:rPr>
              <a:t>در صورتي كه كودكي مسموم شد چه باید کرد؟ </a:t>
            </a:r>
            <a:r>
              <a:rPr lang="en-US" sz="2800" b="1" dirty="0">
                <a:solidFill>
                  <a:srgbClr val="00B050"/>
                </a:solidFill>
                <a:cs typeface="B Nazanin" pitchFamily="2" charset="-78"/>
              </a:rPr>
              <a:t/>
            </a:r>
            <a:br>
              <a:rPr lang="en-US" sz="2800" b="1" dirty="0">
                <a:solidFill>
                  <a:srgbClr val="00B050"/>
                </a:solidFill>
                <a:cs typeface="B Nazanin" pitchFamily="2" charset="-78"/>
              </a:rPr>
            </a:br>
            <a:r>
              <a:rPr lang="fa-IR" sz="2800" b="1" dirty="0">
                <a:solidFill>
                  <a:srgbClr val="00B050"/>
                </a:solidFill>
                <a:cs typeface="B Nazanin" pitchFamily="2" charset="-78"/>
              </a:rPr>
              <a:t> در صورت بلع مواد سوزاننده</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99FFCC">
            <a:alpha val="32000"/>
          </a:srgb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a:ln>
            <a:solidFill>
              <a:srgbClr val="00B050"/>
            </a:solidFill>
          </a:ln>
        </p:spPr>
        <p:txBody>
          <a:bodyPr vert="horz" lIns="91440" tIns="45720" rIns="91440" bIns="45720" rtlCol="1" anchor="ctr">
            <a:normAutofit/>
          </a:bodyPr>
          <a:lstStyle/>
          <a:p>
            <a:r>
              <a:rPr lang="fa-IR" sz="2800" b="1" dirty="0">
                <a:solidFill>
                  <a:srgbClr val="00B050"/>
                </a:solidFill>
                <a:cs typeface="B Nazanin" pitchFamily="2" charset="-78"/>
              </a:rPr>
              <a:t>در صورتي كه كودكي مسموم شد چه باید کرد؟ </a:t>
            </a:r>
            <a:r>
              <a:rPr lang="en-US" sz="2800" b="1" dirty="0">
                <a:solidFill>
                  <a:srgbClr val="00B050"/>
                </a:solidFill>
                <a:cs typeface="B Nazanin" pitchFamily="2" charset="-78"/>
              </a:rPr>
              <a:t/>
            </a:r>
            <a:br>
              <a:rPr lang="en-US" sz="2800" b="1" dirty="0">
                <a:solidFill>
                  <a:srgbClr val="00B050"/>
                </a:solidFill>
                <a:cs typeface="B Nazanin" pitchFamily="2" charset="-78"/>
              </a:rPr>
            </a:br>
            <a:r>
              <a:rPr lang="en-US" sz="2800" b="1" dirty="0" smtClean="0">
                <a:solidFill>
                  <a:srgbClr val="00B050"/>
                </a:solidFill>
                <a:cs typeface="B Nazanin" pitchFamily="2" charset="-78"/>
              </a:rPr>
              <a:t>)</a:t>
            </a:r>
            <a:r>
              <a:rPr lang="fa-IR" sz="2800" b="1" dirty="0" smtClean="0">
                <a:solidFill>
                  <a:srgbClr val="00B050"/>
                </a:solidFill>
                <a:cs typeface="B Nazanin" pitchFamily="2" charset="-78"/>
              </a:rPr>
              <a:t> </a:t>
            </a:r>
            <a:r>
              <a:rPr lang="fa-IR" sz="2800" b="1" dirty="0">
                <a:solidFill>
                  <a:srgbClr val="FF0000"/>
                </a:solidFill>
                <a:cs typeface="B Nazanin" pitchFamily="2" charset="-78"/>
              </a:rPr>
              <a:t>مسمومیت </a:t>
            </a:r>
            <a:r>
              <a:rPr lang="fa-IR" sz="2800" b="1" dirty="0" smtClean="0">
                <a:solidFill>
                  <a:srgbClr val="FF0000"/>
                </a:solidFill>
                <a:cs typeface="B Nazanin" pitchFamily="2" charset="-78"/>
              </a:rPr>
              <a:t>با </a:t>
            </a:r>
            <a:r>
              <a:rPr lang="fa-IR" sz="2800" b="1" dirty="0" err="1" smtClean="0">
                <a:solidFill>
                  <a:srgbClr val="FF0000"/>
                </a:solidFill>
                <a:cs typeface="B Nazanin" pitchFamily="2" charset="-78"/>
              </a:rPr>
              <a:t>هيدروكربن‌ها</a:t>
            </a:r>
            <a:r>
              <a:rPr lang="en-US" sz="2800" b="1" dirty="0" smtClean="0">
                <a:solidFill>
                  <a:srgbClr val="00B050"/>
                </a:solidFill>
                <a:cs typeface="B Nazanin" pitchFamily="2" charset="-78"/>
              </a:rPr>
              <a:t>(</a:t>
            </a:r>
            <a:endParaRPr lang="fa-IR" sz="2800" b="1" dirty="0">
              <a:solidFill>
                <a:srgbClr val="00B050"/>
              </a:solidFill>
              <a:cs typeface="B Nazanin" pitchFamily="2" charset="-78"/>
            </a:endParaRPr>
          </a:p>
        </p:txBody>
      </p:sp>
      <p:sp>
        <p:nvSpPr>
          <p:cNvPr id="3" name="Content Placeholder 2"/>
          <p:cNvSpPr>
            <a:spLocks noGrp="1"/>
          </p:cNvSpPr>
          <p:nvPr>
            <p:ph idx="1"/>
          </p:nvPr>
        </p:nvSpPr>
        <p:spPr>
          <a:xfrm>
            <a:off x="467544" y="1628800"/>
            <a:ext cx="8229600" cy="4968552"/>
          </a:xfrm>
          <a:solidFill>
            <a:schemeClr val="bg1"/>
          </a:solidFill>
          <a:ln>
            <a:solidFill>
              <a:srgbClr val="00B050"/>
            </a:solidFill>
          </a:ln>
        </p:spPr>
        <p:txBody>
          <a:bodyPr vert="horz" lIns="91440" tIns="45720" rIns="91440" bIns="45720" rtlCol="1">
            <a:normAutofit/>
          </a:bodyPr>
          <a:lstStyle/>
          <a:p>
            <a:pPr algn="just"/>
            <a:endParaRPr lang="en-US" sz="2400" dirty="0" smtClean="0">
              <a:cs typeface="B Nazanin" pitchFamily="2" charset="-78"/>
            </a:endParaRPr>
          </a:p>
          <a:p>
            <a:pPr algn="just"/>
            <a:r>
              <a:rPr lang="fa-IR" sz="2400" dirty="0" err="1" smtClean="0">
                <a:solidFill>
                  <a:srgbClr val="6600CC"/>
                </a:solidFill>
                <a:cs typeface="B Nazanin" pitchFamily="2" charset="-78"/>
              </a:rPr>
              <a:t>پاك</a:t>
            </a:r>
            <a:r>
              <a:rPr lang="fa-IR" sz="2400" dirty="0" smtClean="0">
                <a:solidFill>
                  <a:srgbClr val="6600CC"/>
                </a:solidFill>
                <a:cs typeface="B Nazanin" pitchFamily="2" charset="-78"/>
              </a:rPr>
              <a:t> </a:t>
            </a:r>
            <a:r>
              <a:rPr lang="fa-IR" sz="2400" dirty="0">
                <a:solidFill>
                  <a:srgbClr val="6600CC"/>
                </a:solidFill>
                <a:cs typeface="B Nazanin" pitchFamily="2" charset="-78"/>
              </a:rPr>
              <a:t>كننده های خانگي</a:t>
            </a:r>
            <a:r>
              <a:rPr lang="fa-IR" sz="2400" dirty="0">
                <a:cs typeface="B Nazanin" pitchFamily="2" charset="-78"/>
              </a:rPr>
              <a:t>، </a:t>
            </a:r>
            <a:r>
              <a:rPr lang="fa-IR" sz="2400" dirty="0">
                <a:solidFill>
                  <a:srgbClr val="6600CC"/>
                </a:solidFill>
                <a:cs typeface="B Nazanin" pitchFamily="2" charset="-78"/>
              </a:rPr>
              <a:t>واكس‌هاي مبل</a:t>
            </a:r>
            <a:r>
              <a:rPr lang="fa-IR" sz="2400" dirty="0">
                <a:cs typeface="B Nazanin" pitchFamily="2" charset="-78"/>
              </a:rPr>
              <a:t>، </a:t>
            </a:r>
            <a:r>
              <a:rPr lang="fa-IR" sz="2400" dirty="0">
                <a:solidFill>
                  <a:srgbClr val="6600CC"/>
                </a:solidFill>
                <a:cs typeface="B Nazanin" pitchFamily="2" charset="-78"/>
              </a:rPr>
              <a:t>روغن جلا</a:t>
            </a:r>
            <a:r>
              <a:rPr lang="fa-IR" sz="2400" dirty="0">
                <a:cs typeface="B Nazanin" pitchFamily="2" charset="-78"/>
              </a:rPr>
              <a:t>، </a:t>
            </a:r>
            <a:r>
              <a:rPr lang="fa-IR" sz="2400" dirty="0">
                <a:solidFill>
                  <a:srgbClr val="FF0000"/>
                </a:solidFill>
                <a:cs typeface="B Nazanin" pitchFamily="2" charset="-78"/>
              </a:rPr>
              <a:t>نفت</a:t>
            </a:r>
            <a:r>
              <a:rPr lang="fa-IR" sz="2400" dirty="0">
                <a:cs typeface="B Nazanin" pitchFamily="2" charset="-78"/>
              </a:rPr>
              <a:t>، </a:t>
            </a:r>
            <a:r>
              <a:rPr lang="fa-IR" sz="2400" dirty="0">
                <a:solidFill>
                  <a:srgbClr val="FF0000"/>
                </a:solidFill>
                <a:cs typeface="B Nazanin" pitchFamily="2" charset="-78"/>
              </a:rPr>
              <a:t>بنزين</a:t>
            </a:r>
            <a:r>
              <a:rPr lang="fa-IR" sz="2400" dirty="0">
                <a:cs typeface="B Nazanin" pitchFamily="2" charset="-78"/>
              </a:rPr>
              <a:t>، </a:t>
            </a:r>
            <a:r>
              <a:rPr lang="fa-IR" sz="2400" dirty="0">
                <a:solidFill>
                  <a:srgbClr val="FF0000"/>
                </a:solidFill>
                <a:cs typeface="B Nazanin" pitchFamily="2" charset="-78"/>
              </a:rPr>
              <a:t>گازوئيل</a:t>
            </a:r>
            <a:r>
              <a:rPr lang="fa-IR" sz="2400" dirty="0">
                <a:cs typeface="B Nazanin" pitchFamily="2" charset="-78"/>
              </a:rPr>
              <a:t> و </a:t>
            </a:r>
            <a:r>
              <a:rPr lang="fa-IR" sz="2400" dirty="0">
                <a:solidFill>
                  <a:srgbClr val="FF0000"/>
                </a:solidFill>
                <a:cs typeface="B Nazanin" pitchFamily="2" charset="-78"/>
              </a:rPr>
              <a:t>تينر</a:t>
            </a:r>
          </a:p>
          <a:p>
            <a:pPr algn="just"/>
            <a:r>
              <a:rPr lang="fa-IR" sz="2400" dirty="0">
                <a:cs typeface="B Nazanin" pitchFamily="2" charset="-78"/>
              </a:rPr>
              <a:t>علائم و </a:t>
            </a:r>
            <a:r>
              <a:rPr lang="fa-IR" sz="2400" dirty="0" err="1">
                <a:cs typeface="B Nazanin" pitchFamily="2" charset="-78"/>
              </a:rPr>
              <a:t>شكايات</a:t>
            </a:r>
            <a:r>
              <a:rPr lang="fa-IR" sz="2400" dirty="0">
                <a:cs typeface="B Nazanin" pitchFamily="2" charset="-78"/>
              </a:rPr>
              <a:t> </a:t>
            </a:r>
            <a:r>
              <a:rPr lang="fa-IR" sz="2400" b="1" dirty="0" smtClean="0">
                <a:cs typeface="B Nazanin" pitchFamily="2" charset="-78"/>
              </a:rPr>
              <a:t>شایع</a:t>
            </a:r>
            <a:r>
              <a:rPr lang="fa-IR" sz="2400" dirty="0" smtClean="0">
                <a:cs typeface="B Nazanin" pitchFamily="2" charset="-78"/>
              </a:rPr>
              <a:t> شامل</a:t>
            </a:r>
            <a:r>
              <a:rPr lang="fa-IR" sz="2400" dirty="0">
                <a:cs typeface="B Nazanin" pitchFamily="2" charset="-78"/>
              </a:rPr>
              <a:t>: سرفه، خس خس سينه، درد سينه و تنفس سخت</a:t>
            </a:r>
            <a:r>
              <a:rPr lang="fa-IR" sz="2400" dirty="0" smtClean="0">
                <a:cs typeface="B Nazanin" pitchFamily="2" charset="-78"/>
              </a:rPr>
              <a:t>،</a:t>
            </a:r>
            <a:endParaRPr lang="en-US" sz="2400" dirty="0" smtClean="0">
              <a:cs typeface="B Nazanin" pitchFamily="2" charset="-78"/>
            </a:endParaRPr>
          </a:p>
          <a:p>
            <a:pPr lvl="1" algn="just"/>
            <a:r>
              <a:rPr lang="fa-IR" sz="2000" b="1" dirty="0" err="1" smtClean="0">
                <a:cs typeface="B Nazanin" pitchFamily="2" charset="-78"/>
              </a:rPr>
              <a:t>گاهي</a:t>
            </a:r>
            <a:r>
              <a:rPr lang="fa-IR" sz="2000" dirty="0" smtClean="0">
                <a:cs typeface="B Nazanin" pitchFamily="2" charset="-78"/>
              </a:rPr>
              <a:t> </a:t>
            </a:r>
            <a:r>
              <a:rPr lang="fa-IR" sz="2000" dirty="0">
                <a:cs typeface="B Nazanin" pitchFamily="2" charset="-78"/>
              </a:rPr>
              <a:t>سرگيجه،‌تشنج و اغما </a:t>
            </a:r>
          </a:p>
          <a:p>
            <a:pPr algn="just"/>
            <a:r>
              <a:rPr lang="fa-IR" sz="2400" dirty="0">
                <a:cs typeface="B Nazanin" pitchFamily="2" charset="-78"/>
              </a:rPr>
              <a:t>علائم مسموميت چند ساعت پس از مصرف اين مواد بروز مي‌كند </a:t>
            </a:r>
          </a:p>
          <a:p>
            <a:pPr algn="just"/>
            <a:r>
              <a:rPr lang="fa-IR" sz="2400" dirty="0">
                <a:cs typeface="B Nazanin" pitchFamily="2" charset="-78"/>
              </a:rPr>
              <a:t>در صورت نبود علائم نيز بايد كودك توسط پزشك معاينه شود </a:t>
            </a:r>
          </a:p>
          <a:p>
            <a:pPr algn="just"/>
            <a:r>
              <a:rPr lang="fa-IR" sz="2400" dirty="0">
                <a:cs typeface="B Nazanin" pitchFamily="2" charset="-78"/>
              </a:rPr>
              <a:t>در صورتي كه 6 تا 8 ساعت بعد علامتي در كودك بروز نكند، احتمال بروز مسموميت بسيار كم مي‌شود</a:t>
            </a:r>
          </a:p>
          <a:p>
            <a:pPr algn="just"/>
            <a:r>
              <a:rPr lang="fa-IR" sz="2400" dirty="0">
                <a:cs typeface="B Nazanin" pitchFamily="2" charset="-78"/>
              </a:rPr>
              <a:t>در اين موارد با نظر پزشك عكس ريه گرفته مي‌شود</a:t>
            </a:r>
            <a:endParaRPr lang="en-US" sz="2400" dirty="0">
              <a:cs typeface="B Nazanin" pitchFamily="2" charset="-78"/>
            </a:endParaRPr>
          </a:p>
          <a:p>
            <a:pPr algn="just"/>
            <a:endParaRPr lang="fa-IR" sz="2400" dirty="0">
              <a:cs typeface="B Nazanin" pitchFamily="2" charset="-78"/>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circle(in)">
                                      <p:cBhvr>
                                        <p:cTn id="7" dur="20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par>
                          <p:cTn id="13" fill="hold">
                            <p:stCondLst>
                              <p:cond delay="2000"/>
                            </p:stCondLst>
                            <p:childTnLst>
                              <p:par>
                                <p:cTn id="14" presetID="6" presetClass="entr" presetSubtype="16" fill="hold" grpId="0" nodeType="after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circle(in)">
                                      <p:cBhvr>
                                        <p:cTn id="16" dur="2000"/>
                                        <p:tgtEl>
                                          <p:spTgt spid="3">
                                            <p:txEl>
                                              <p:pRg st="2" end="2"/>
                                            </p:txEl>
                                          </p:spTgt>
                                        </p:tgtEl>
                                      </p:cBhvr>
                                    </p:animEffect>
                                  </p:childTnLst>
                                </p:cTn>
                              </p:par>
                            </p:childTnLst>
                          </p:cTn>
                        </p:par>
                        <p:par>
                          <p:cTn id="17" fill="hold">
                            <p:stCondLst>
                              <p:cond delay="4000"/>
                            </p:stCondLst>
                            <p:childTnLst>
                              <p:par>
                                <p:cTn id="18" presetID="6" presetClass="entr" presetSubtype="16" fill="hold" grpId="0" nodeType="after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circle(in)">
                                      <p:cBhvr>
                                        <p:cTn id="20" dur="2000"/>
                                        <p:tgtEl>
                                          <p:spTgt spid="3">
                                            <p:txEl>
                                              <p:pRg st="3" end="3"/>
                                            </p:txEl>
                                          </p:spTgt>
                                        </p:tgtEl>
                                      </p:cBhvr>
                                    </p:animEffect>
                                  </p:childTnLst>
                                </p:cTn>
                              </p:par>
                            </p:childTnLst>
                          </p:cTn>
                        </p:par>
                        <p:par>
                          <p:cTn id="21" fill="hold">
                            <p:stCondLst>
                              <p:cond delay="6000"/>
                            </p:stCondLst>
                            <p:childTnLst>
                              <p:par>
                                <p:cTn id="22" presetID="6" presetClass="entr" presetSubtype="16" fill="hold" grpId="0" nodeType="after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circle(in)">
                                      <p:cBhvr>
                                        <p:cTn id="24" dur="2000"/>
                                        <p:tgtEl>
                                          <p:spTgt spid="3">
                                            <p:txEl>
                                              <p:pRg st="4" end="4"/>
                                            </p:txEl>
                                          </p:spTgt>
                                        </p:tgtEl>
                                      </p:cBhvr>
                                    </p:animEffect>
                                  </p:childTnLst>
                                </p:cTn>
                              </p:par>
                              <p:par>
                                <p:cTn id="25" presetID="6" presetClass="entr" presetSubtype="16" fill="hold" grpId="0"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circle(in)">
                                      <p:cBhvr>
                                        <p:cTn id="27" dur="2000"/>
                                        <p:tgtEl>
                                          <p:spTgt spid="3">
                                            <p:txEl>
                                              <p:pRg st="5" end="5"/>
                                            </p:txEl>
                                          </p:spTgt>
                                        </p:tgtEl>
                                      </p:cBhvr>
                                    </p:animEffect>
                                  </p:childTnLst>
                                </p:cTn>
                              </p:par>
                            </p:childTnLst>
                          </p:cTn>
                        </p:par>
                        <p:par>
                          <p:cTn id="28" fill="hold">
                            <p:stCondLst>
                              <p:cond delay="8000"/>
                            </p:stCondLst>
                            <p:childTnLst>
                              <p:par>
                                <p:cTn id="29" presetID="6" presetClass="entr" presetSubtype="16" fill="hold" grpId="0" nodeType="after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circle(in)">
                                      <p:cBhvr>
                                        <p:cTn id="31" dur="2000"/>
                                        <p:tgtEl>
                                          <p:spTgt spid="3">
                                            <p:txEl>
                                              <p:pRg st="6" end="6"/>
                                            </p:txEl>
                                          </p:spTgt>
                                        </p:tgtEl>
                                      </p:cBhvr>
                                    </p:animEffect>
                                  </p:childTnLst>
                                </p:cTn>
                              </p:par>
                            </p:childTnLst>
                          </p:cTn>
                        </p:par>
                        <p:par>
                          <p:cTn id="32" fill="hold">
                            <p:stCondLst>
                              <p:cond delay="10000"/>
                            </p:stCondLst>
                            <p:childTnLst>
                              <p:par>
                                <p:cTn id="33" presetID="6" presetClass="entr" presetSubtype="16" fill="hold" grpId="0" nodeType="after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circle(in)">
                                      <p:cBhvr>
                                        <p:cTn id="35"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74638"/>
            <a:ext cx="8291264" cy="922114"/>
          </a:xfrm>
          <a:solidFill>
            <a:schemeClr val="bg1"/>
          </a:solidFill>
          <a:ln>
            <a:solidFill>
              <a:srgbClr val="00B050"/>
            </a:solidFill>
          </a:ln>
        </p:spPr>
        <p:txBody>
          <a:bodyPr vert="horz" lIns="91440" tIns="45720" rIns="91440" bIns="45720" rtlCol="1" anchor="ctr">
            <a:normAutofit fontScale="90000"/>
          </a:bodyPr>
          <a:lstStyle/>
          <a:p>
            <a:r>
              <a:rPr lang="fa-IR" sz="2800" b="1" dirty="0">
                <a:solidFill>
                  <a:srgbClr val="00B050"/>
                </a:solidFill>
                <a:cs typeface="B Nazanin" pitchFamily="2" charset="-78"/>
              </a:rPr>
              <a:t/>
            </a:r>
            <a:br>
              <a:rPr lang="fa-IR" sz="2800" b="1" dirty="0">
                <a:solidFill>
                  <a:srgbClr val="00B050"/>
                </a:solidFill>
                <a:cs typeface="B Nazanin" pitchFamily="2" charset="-78"/>
              </a:rPr>
            </a:br>
            <a:r>
              <a:rPr lang="fa-IR" sz="2800" b="1" dirty="0">
                <a:solidFill>
                  <a:srgbClr val="00B050"/>
                </a:solidFill>
                <a:cs typeface="B Nazanin" pitchFamily="2" charset="-78"/>
              </a:rPr>
              <a:t>در صورتي كه كودكي مسموم شد چه باید کرد؟ </a:t>
            </a:r>
            <a:r>
              <a:rPr lang="en-US" sz="2800" b="1" dirty="0">
                <a:solidFill>
                  <a:srgbClr val="00B050"/>
                </a:solidFill>
                <a:cs typeface="B Nazanin" pitchFamily="2" charset="-78"/>
              </a:rPr>
              <a:t/>
            </a:r>
            <a:br>
              <a:rPr lang="en-US" sz="2800" b="1" dirty="0">
                <a:solidFill>
                  <a:srgbClr val="00B050"/>
                </a:solidFill>
                <a:cs typeface="B Nazanin" pitchFamily="2" charset="-78"/>
              </a:rPr>
            </a:br>
            <a:r>
              <a:rPr lang="fa-IR" sz="2800" b="1" dirty="0">
                <a:solidFill>
                  <a:srgbClr val="00B050"/>
                </a:solidFill>
                <a:cs typeface="B Nazanin" pitchFamily="2" charset="-78"/>
              </a:rPr>
              <a:t> مسمومیت با دارو</a:t>
            </a:r>
            <a:r>
              <a:rPr lang="en-US" sz="2800" b="1" dirty="0">
                <a:solidFill>
                  <a:srgbClr val="00B050"/>
                </a:solidFill>
                <a:cs typeface="B Nazanin" pitchFamily="2" charset="-78"/>
              </a:rPr>
              <a:t/>
            </a:r>
            <a:br>
              <a:rPr lang="en-US" sz="2800" b="1" dirty="0">
                <a:solidFill>
                  <a:srgbClr val="00B050"/>
                </a:solidFill>
                <a:cs typeface="B Nazanin" pitchFamily="2" charset="-78"/>
              </a:rPr>
            </a:br>
            <a:endParaRPr lang="fa-IR" sz="2800" b="1" dirty="0">
              <a:solidFill>
                <a:srgbClr val="00B050"/>
              </a:solidFill>
              <a:cs typeface="B Nazanin" pitchFamily="2" charset="-78"/>
            </a:endParaRPr>
          </a:p>
        </p:txBody>
      </p:sp>
      <p:sp>
        <p:nvSpPr>
          <p:cNvPr id="3" name="Content Placeholder 2"/>
          <p:cNvSpPr>
            <a:spLocks noGrp="1"/>
          </p:cNvSpPr>
          <p:nvPr>
            <p:ph idx="1"/>
          </p:nvPr>
        </p:nvSpPr>
        <p:spPr>
          <a:xfrm>
            <a:off x="395536" y="1412776"/>
            <a:ext cx="8229600" cy="4952022"/>
          </a:xfrm>
          <a:solidFill>
            <a:schemeClr val="bg1"/>
          </a:solidFill>
          <a:ln>
            <a:solidFill>
              <a:srgbClr val="00B050"/>
            </a:solidFill>
          </a:ln>
        </p:spPr>
        <p:txBody>
          <a:bodyPr vert="horz" lIns="91440" tIns="45720" rIns="91440" bIns="45720" rtlCol="1">
            <a:normAutofit fontScale="92500"/>
          </a:bodyPr>
          <a:lstStyle/>
          <a:p>
            <a:pPr algn="just"/>
            <a:r>
              <a:rPr lang="fa-IR" sz="2400" dirty="0">
                <a:cs typeface="B Nazanin" pitchFamily="2" charset="-78"/>
              </a:rPr>
              <a:t>ابتدا در عرض یک تا دو دقیقه یک بررسی ساده انجام گیرد تا مشخص شود، آيا واقعاً کودک دارو مصرف کرده است؟ </a:t>
            </a:r>
          </a:p>
          <a:p>
            <a:pPr algn="just"/>
            <a:r>
              <a:rPr lang="fa-IR" sz="2400" dirty="0">
                <a:solidFill>
                  <a:srgbClr val="FF0000"/>
                </a:solidFill>
                <a:cs typeface="B Nazanin" pitchFamily="2" charset="-78"/>
              </a:rPr>
              <a:t>در صورت امکان نمونه ای از داروی خورده شده یا ظرف آن نزد پزشک آورده شود.  براي </a:t>
            </a:r>
          </a:p>
          <a:p>
            <a:pPr algn="just"/>
            <a:r>
              <a:rPr lang="fa-IR" sz="2400" dirty="0">
                <a:solidFill>
                  <a:srgbClr val="FF0000"/>
                </a:solidFill>
                <a:cs typeface="B Nazanin" pitchFamily="2" charset="-78"/>
              </a:rPr>
              <a:t>ممكن است پس از تماس با پزشك خانواده دستور استفاده از شربت اپيكاك داده شود تا باقيمانده قرص‌ها از معده خارج شود</a:t>
            </a:r>
          </a:p>
          <a:p>
            <a:pPr algn="just"/>
            <a:r>
              <a:rPr lang="fa-IR" sz="2400" dirty="0">
                <a:cs typeface="B Nazanin" pitchFamily="2" charset="-78"/>
              </a:rPr>
              <a:t>شربت </a:t>
            </a:r>
            <a:r>
              <a:rPr lang="en-US" sz="2400" dirty="0">
                <a:cs typeface="B Nazanin" pitchFamily="2" charset="-78"/>
              </a:rPr>
              <a:t>Ipecac </a:t>
            </a:r>
            <a:r>
              <a:rPr lang="fa-IR" sz="2400" dirty="0">
                <a:cs typeface="B Nazanin" pitchFamily="2" charset="-78"/>
              </a:rPr>
              <a:t> مايعي است كه موجب تحريك استفراغ مي‌شود </a:t>
            </a:r>
          </a:p>
          <a:p>
            <a:pPr algn="just"/>
            <a:r>
              <a:rPr lang="fa-IR" sz="2400" dirty="0">
                <a:solidFill>
                  <a:srgbClr val="FF0000"/>
                </a:solidFill>
                <a:cs typeface="B Nazanin" pitchFamily="2" charset="-78"/>
              </a:rPr>
              <a:t>3 قاشق چايخوري يا 1 قاشق غذاخوري (15 ميلي‌ليتر) شربت اپيكا به همراه يك ليوان آب يا آب ميوه به كودك داده شود. </a:t>
            </a:r>
          </a:p>
          <a:p>
            <a:pPr algn="just"/>
            <a:r>
              <a:rPr lang="fa-IR" sz="2400" dirty="0">
                <a:cs typeface="B Nazanin" pitchFamily="2" charset="-78"/>
              </a:rPr>
              <a:t>كودك در عرض 20 دقيقه شروع به استفراغ مي‌كند.  </a:t>
            </a:r>
          </a:p>
          <a:p>
            <a:pPr algn="just"/>
            <a:r>
              <a:rPr lang="fa-IR" sz="2400" dirty="0">
                <a:solidFill>
                  <a:srgbClr val="FF0000"/>
                </a:solidFill>
                <a:cs typeface="B Nazanin" pitchFamily="2" charset="-78"/>
              </a:rPr>
              <a:t>تجويز اين شربت در صورتي‌ كه مواد خورده شده يك ماده اسيدي قوي يا يك ماده قليايي قوي، گازوئيل، نفت سفيد يا مواد بخار شدني باشند و يا فرد مسموم خيلي خواب‌آلود يا بي‌هوش باشد مضر است</a:t>
            </a:r>
          </a:p>
          <a:p>
            <a:pPr algn="just"/>
            <a:r>
              <a:rPr lang="fa-IR" sz="2400" dirty="0">
                <a:cs typeface="B Nazanin" pitchFamily="2" charset="-78"/>
              </a:rPr>
              <a:t>بدون تجويز پزشک نبايد آن را بكار برد</a:t>
            </a:r>
          </a:p>
          <a:p>
            <a:pPr algn="just"/>
            <a:endParaRPr lang="fa-IR" sz="2400" dirty="0">
              <a:cs typeface="B Nazanin" pitchFamily="2" charset="-78"/>
            </a:endParaRPr>
          </a:p>
          <a:p>
            <a:pPr algn="just"/>
            <a:endParaRPr lang="fa-IR" sz="2400" dirty="0">
              <a:cs typeface="B 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barn(inVertical)">
                                      <p:cBhvr>
                                        <p:cTn id="7" dur="1000"/>
                                        <p:tgtEl>
                                          <p:spTgt spid="3">
                                            <p:bg/>
                                          </p:spTgt>
                                        </p:tgtEl>
                                      </p:cBhvr>
                                    </p:animEffect>
                                  </p:childTnLst>
                                </p:cTn>
                              </p:par>
                            </p:childTnLst>
                          </p:cTn>
                        </p:par>
                        <p:par>
                          <p:cTn id="8" fill="hold">
                            <p:stCondLst>
                              <p:cond delay="1000"/>
                            </p:stCondLst>
                            <p:childTnLst>
                              <p:par>
                                <p:cTn id="9" presetID="16" presetClass="entr" presetSubtype="21"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arn(inVertical)">
                                      <p:cBhvr>
                                        <p:cTn id="11" dur="1000"/>
                                        <p:tgtEl>
                                          <p:spTgt spid="3">
                                            <p:txEl>
                                              <p:pRg st="0" end="0"/>
                                            </p:txEl>
                                          </p:spTgt>
                                        </p:tgtEl>
                                      </p:cBhvr>
                                    </p:animEffect>
                                  </p:childTnLst>
                                </p:cTn>
                              </p:par>
                            </p:childTnLst>
                          </p:cTn>
                        </p:par>
                        <p:par>
                          <p:cTn id="12" fill="hold">
                            <p:stCondLst>
                              <p:cond delay="2000"/>
                            </p:stCondLst>
                            <p:childTnLst>
                              <p:par>
                                <p:cTn id="13" presetID="16" presetClass="entr" presetSubtype="21"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barn(inVertical)">
                                      <p:cBhvr>
                                        <p:cTn id="15" dur="1000"/>
                                        <p:tgtEl>
                                          <p:spTgt spid="3">
                                            <p:txEl>
                                              <p:pRg st="1" end="1"/>
                                            </p:txEl>
                                          </p:spTgt>
                                        </p:tgtEl>
                                      </p:cBhvr>
                                    </p:animEffect>
                                  </p:childTnLst>
                                </p:cTn>
                              </p:par>
                            </p:childTnLst>
                          </p:cTn>
                        </p:par>
                        <p:par>
                          <p:cTn id="16" fill="hold">
                            <p:stCondLst>
                              <p:cond delay="3000"/>
                            </p:stCondLst>
                            <p:childTnLst>
                              <p:par>
                                <p:cTn id="17" presetID="16" presetClass="entr" presetSubtype="21"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barn(inVertical)">
                                      <p:cBhvr>
                                        <p:cTn id="19" dur="1000"/>
                                        <p:tgtEl>
                                          <p:spTgt spid="3">
                                            <p:txEl>
                                              <p:pRg st="2" end="2"/>
                                            </p:txEl>
                                          </p:spTgt>
                                        </p:tgtEl>
                                      </p:cBhvr>
                                    </p:animEffect>
                                  </p:childTnLst>
                                </p:cTn>
                              </p:par>
                            </p:childTnLst>
                          </p:cTn>
                        </p:par>
                        <p:par>
                          <p:cTn id="20" fill="hold">
                            <p:stCondLst>
                              <p:cond delay="4000"/>
                            </p:stCondLst>
                            <p:childTnLst>
                              <p:par>
                                <p:cTn id="21" presetID="16" presetClass="entr" presetSubtype="21" fill="hold" grpId="0"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barn(inVertical)">
                                      <p:cBhvr>
                                        <p:cTn id="23" dur="1000"/>
                                        <p:tgtEl>
                                          <p:spTgt spid="3">
                                            <p:txEl>
                                              <p:pRg st="3" end="3"/>
                                            </p:txEl>
                                          </p:spTgt>
                                        </p:tgtEl>
                                      </p:cBhvr>
                                    </p:animEffect>
                                  </p:childTnLst>
                                </p:cTn>
                              </p:par>
                            </p:childTnLst>
                          </p:cTn>
                        </p:par>
                        <p:par>
                          <p:cTn id="24" fill="hold">
                            <p:stCondLst>
                              <p:cond delay="5000"/>
                            </p:stCondLst>
                            <p:childTnLst>
                              <p:par>
                                <p:cTn id="25" presetID="16" presetClass="entr" presetSubtype="21" fill="hold" grpId="0"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1000"/>
                                        <p:tgtEl>
                                          <p:spTgt spid="3">
                                            <p:txEl>
                                              <p:pRg st="4" end="4"/>
                                            </p:txEl>
                                          </p:spTgt>
                                        </p:tgtEl>
                                      </p:cBhvr>
                                    </p:animEffect>
                                  </p:childTnLst>
                                </p:cTn>
                              </p:par>
                            </p:childTnLst>
                          </p:cTn>
                        </p:par>
                        <p:par>
                          <p:cTn id="28" fill="hold">
                            <p:stCondLst>
                              <p:cond delay="6000"/>
                            </p:stCondLst>
                            <p:childTnLst>
                              <p:par>
                                <p:cTn id="29" presetID="16" presetClass="entr" presetSubtype="21" fill="hold" grpId="0" nodeType="after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barn(inVertical)">
                                      <p:cBhvr>
                                        <p:cTn id="31" dur="1000"/>
                                        <p:tgtEl>
                                          <p:spTgt spid="3">
                                            <p:txEl>
                                              <p:pRg st="5" end="5"/>
                                            </p:txEl>
                                          </p:spTgt>
                                        </p:tgtEl>
                                      </p:cBhvr>
                                    </p:animEffect>
                                  </p:childTnLst>
                                </p:cTn>
                              </p:par>
                            </p:childTnLst>
                          </p:cTn>
                        </p:par>
                        <p:par>
                          <p:cTn id="32" fill="hold">
                            <p:stCondLst>
                              <p:cond delay="7000"/>
                            </p:stCondLst>
                            <p:childTnLst>
                              <p:par>
                                <p:cTn id="33" presetID="16" presetClass="entr" presetSubtype="21" fill="hold" grpId="0" nodeType="after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barn(inVertical)">
                                      <p:cBhvr>
                                        <p:cTn id="35" dur="1000"/>
                                        <p:tgtEl>
                                          <p:spTgt spid="3">
                                            <p:txEl>
                                              <p:pRg st="6" end="6"/>
                                            </p:txEl>
                                          </p:spTgt>
                                        </p:tgtEl>
                                      </p:cBhvr>
                                    </p:animEffect>
                                  </p:childTnLst>
                                </p:cTn>
                              </p:par>
                            </p:childTnLst>
                          </p:cTn>
                        </p:par>
                        <p:par>
                          <p:cTn id="36" fill="hold">
                            <p:stCondLst>
                              <p:cond delay="8000"/>
                            </p:stCondLst>
                            <p:childTnLst>
                              <p:par>
                                <p:cTn id="37" presetID="16" presetClass="entr" presetSubtype="21" fill="hold" grpId="0" nodeType="after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Effect transition="in" filter="barn(inVertical)">
                                      <p:cBhvr>
                                        <p:cTn id="39"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412776"/>
            <a:ext cx="8229600" cy="5328592"/>
          </a:xfrm>
          <a:solidFill>
            <a:schemeClr val="bg1"/>
          </a:solidFill>
          <a:ln>
            <a:solidFill>
              <a:srgbClr val="00B050"/>
            </a:solidFill>
          </a:ln>
        </p:spPr>
        <p:txBody>
          <a:bodyPr vert="horz" lIns="91440" tIns="45720" rIns="91440" bIns="45720" rtlCol="1">
            <a:normAutofit/>
          </a:bodyPr>
          <a:lstStyle/>
          <a:p>
            <a:pPr algn="just"/>
            <a:r>
              <a:rPr lang="fa-IR" sz="2400" dirty="0">
                <a:cs typeface="B Nazanin" pitchFamily="2" charset="-78"/>
              </a:rPr>
              <a:t>هدف از درمان مسموميت با داروها افزايش توانايي فرد در دفع دارو از بدن است</a:t>
            </a:r>
          </a:p>
          <a:p>
            <a:pPr algn="just"/>
            <a:r>
              <a:rPr lang="fa-IR" sz="2400" dirty="0">
                <a:cs typeface="B Nazanin" pitchFamily="2" charset="-78"/>
              </a:rPr>
              <a:t>براي انجام اين كار بايد كودك را به بيمارستان انتقال داد تا مقدار زيادي سرم و مايعات وريدي به او تزريق شود</a:t>
            </a:r>
          </a:p>
          <a:p>
            <a:pPr algn="just"/>
            <a:r>
              <a:rPr lang="fa-IR" sz="2400" dirty="0">
                <a:solidFill>
                  <a:srgbClr val="FF0000"/>
                </a:solidFill>
                <a:cs typeface="B Nazanin" pitchFamily="2" charset="-78"/>
              </a:rPr>
              <a:t>با اين كار دارو از كليه‌ها شسته شده و سطح سمي دارو در خون پايين مي‌آيد</a:t>
            </a:r>
          </a:p>
          <a:p>
            <a:pPr algn="just"/>
            <a:r>
              <a:rPr lang="fa-IR" sz="2400" dirty="0">
                <a:cs typeface="B Nazanin" pitchFamily="2" charset="-78"/>
              </a:rPr>
              <a:t>همچنين در بيمارستان به كودك ماده‌اي به نام شاركول داده مي‌شود تا از جذب بيشتر دارو جلوگيري كند</a:t>
            </a:r>
          </a:p>
          <a:p>
            <a:pPr algn="just"/>
            <a:r>
              <a:rPr lang="fa-IR" sz="2400" dirty="0">
                <a:cs typeface="B Nazanin" pitchFamily="2" charset="-78"/>
              </a:rPr>
              <a:t> </a:t>
            </a:r>
            <a:r>
              <a:rPr lang="fa-IR" sz="2400" dirty="0">
                <a:solidFill>
                  <a:srgbClr val="FF0000"/>
                </a:solidFill>
                <a:cs typeface="B Nazanin" pitchFamily="2" charset="-78"/>
              </a:rPr>
              <a:t>اگر كودك علائم مسموميت داشته و يا مقدار كشنده‌اي از دارو را مصرف كرده باشد، تحت درمان‌هاي خاص قرار مي‌گيرد</a:t>
            </a:r>
          </a:p>
          <a:p>
            <a:pPr algn="just"/>
            <a:r>
              <a:rPr lang="fa-IR" sz="2400" dirty="0">
                <a:cs typeface="B Nazanin" pitchFamily="2" charset="-78"/>
              </a:rPr>
              <a:t>خالي كردن معده از طريق تجويز شربت اپيكاك يا لاواژ دهاني معدي در مورد خوردن مواد سمي‌اي كه از خوردنشان بيش از 60 دقيقه نگذشته باشد و راه هوايي بيمار در معرض آسپيراسيون نباشد به كار مي‌روند</a:t>
            </a:r>
          </a:p>
          <a:p>
            <a:pPr algn="just"/>
            <a:endParaRPr lang="fa-IR" sz="2400" dirty="0">
              <a:cs typeface="B Nazanin" pitchFamily="2" charset="-78"/>
            </a:endParaRPr>
          </a:p>
        </p:txBody>
      </p:sp>
      <p:sp>
        <p:nvSpPr>
          <p:cNvPr id="4" name="Title 1"/>
          <p:cNvSpPr>
            <a:spLocks noGrp="1"/>
          </p:cNvSpPr>
          <p:nvPr>
            <p:ph type="title"/>
          </p:nvPr>
        </p:nvSpPr>
        <p:spPr>
          <a:xfrm>
            <a:off x="500034" y="428604"/>
            <a:ext cx="8229600" cy="840156"/>
          </a:xfrm>
          <a:solidFill>
            <a:schemeClr val="bg1"/>
          </a:solidFill>
          <a:ln>
            <a:solidFill>
              <a:srgbClr val="00B050"/>
            </a:solidFill>
          </a:ln>
        </p:spPr>
        <p:txBody>
          <a:bodyPr vert="horz" lIns="91440" tIns="45720" rIns="91440" bIns="45720" rtlCol="1" anchor="ctr">
            <a:normAutofit fontScale="90000"/>
          </a:bodyPr>
          <a:lstStyle/>
          <a:p>
            <a:r>
              <a:rPr lang="fa-IR" sz="2800" b="1" dirty="0">
                <a:solidFill>
                  <a:srgbClr val="00B050"/>
                </a:solidFill>
                <a:cs typeface="B Nazanin" pitchFamily="2" charset="-78"/>
              </a:rPr>
              <a:t/>
            </a:r>
            <a:br>
              <a:rPr lang="fa-IR" sz="2800" b="1" dirty="0">
                <a:solidFill>
                  <a:srgbClr val="00B050"/>
                </a:solidFill>
                <a:cs typeface="B Nazanin" pitchFamily="2" charset="-78"/>
              </a:rPr>
            </a:br>
            <a:r>
              <a:rPr lang="fa-IR" sz="2800" b="1" dirty="0">
                <a:solidFill>
                  <a:srgbClr val="00B050"/>
                </a:solidFill>
                <a:cs typeface="B Nazanin" pitchFamily="2" charset="-78"/>
              </a:rPr>
              <a:t>در صورتي كه كودكي مسموم شد چه باید کرد؟ </a:t>
            </a:r>
            <a:r>
              <a:rPr lang="en-US" sz="2800" b="1" dirty="0">
                <a:solidFill>
                  <a:srgbClr val="00B050"/>
                </a:solidFill>
                <a:cs typeface="B Nazanin" pitchFamily="2" charset="-78"/>
              </a:rPr>
              <a:t/>
            </a:r>
            <a:br>
              <a:rPr lang="en-US" sz="2800" b="1" dirty="0">
                <a:solidFill>
                  <a:srgbClr val="00B050"/>
                </a:solidFill>
                <a:cs typeface="B Nazanin" pitchFamily="2" charset="-78"/>
              </a:rPr>
            </a:br>
            <a:r>
              <a:rPr lang="fa-IR" sz="2800" b="1" dirty="0">
                <a:solidFill>
                  <a:srgbClr val="00B050"/>
                </a:solidFill>
                <a:cs typeface="B Nazanin" pitchFamily="2" charset="-78"/>
              </a:rPr>
              <a:t> مسمومیت با دارو</a:t>
            </a:r>
            <a:r>
              <a:rPr lang="en-US" sz="2800" b="1" dirty="0">
                <a:solidFill>
                  <a:srgbClr val="00B050"/>
                </a:solidFill>
                <a:cs typeface="B Nazanin" pitchFamily="2" charset="-78"/>
              </a:rPr>
              <a:t/>
            </a:r>
            <a:br>
              <a:rPr lang="en-US" sz="2800" b="1" dirty="0">
                <a:solidFill>
                  <a:srgbClr val="00B050"/>
                </a:solidFill>
                <a:cs typeface="B Nazanin" pitchFamily="2" charset="-78"/>
              </a:rPr>
            </a:br>
            <a:endParaRPr lang="fa-IR" sz="2800" b="1" dirty="0">
              <a:solidFill>
                <a:srgbClr val="00B050"/>
              </a:solidFill>
              <a:cs typeface="B Nazanin" pitchFamily="2" charset="-78"/>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a:ln>
            <a:solidFill>
              <a:srgbClr val="00B050"/>
            </a:solidFill>
          </a:ln>
        </p:spPr>
        <p:txBody>
          <a:bodyPr vert="horz" lIns="91440" tIns="45720" rIns="91440" bIns="45720" rtlCol="1" anchor="ctr">
            <a:normAutofit/>
          </a:bodyPr>
          <a:lstStyle/>
          <a:p>
            <a:r>
              <a:rPr lang="fa-IR" sz="2800" b="1" dirty="0">
                <a:solidFill>
                  <a:srgbClr val="00B050"/>
                </a:solidFill>
                <a:cs typeface="B Nazanin" pitchFamily="2" charset="-78"/>
              </a:rPr>
              <a:t>ممنوعیت استفاده از شربت اپیکاک و شستشوی معده </a:t>
            </a:r>
          </a:p>
        </p:txBody>
      </p:sp>
      <p:sp>
        <p:nvSpPr>
          <p:cNvPr id="3" name="Content Placeholder 2"/>
          <p:cNvSpPr>
            <a:spLocks noGrp="1"/>
          </p:cNvSpPr>
          <p:nvPr>
            <p:ph idx="1"/>
          </p:nvPr>
        </p:nvSpPr>
        <p:spPr>
          <a:xfrm>
            <a:off x="467544" y="1772816"/>
            <a:ext cx="8229600" cy="4824536"/>
          </a:xfrm>
          <a:solidFill>
            <a:schemeClr val="bg1"/>
          </a:solidFill>
          <a:ln>
            <a:solidFill>
              <a:srgbClr val="00B050"/>
            </a:solidFill>
          </a:ln>
        </p:spPr>
        <p:txBody>
          <a:bodyPr vert="horz" lIns="91440" tIns="45720" rIns="91440" bIns="45720" rtlCol="1">
            <a:normAutofit fontScale="77500" lnSpcReduction="20000"/>
          </a:bodyPr>
          <a:lstStyle/>
          <a:p>
            <a:pPr algn="just"/>
            <a:r>
              <a:rPr lang="fa-IR" sz="3100" dirty="0">
                <a:cs typeface="B Nazanin" panose="00000400000000000000" pitchFamily="2" charset="-78"/>
              </a:rPr>
              <a:t>ماده سمي خورده شده بسيار ضعيف باشد</a:t>
            </a:r>
          </a:p>
          <a:p>
            <a:pPr algn="just"/>
            <a:r>
              <a:rPr lang="fa-IR" sz="3100" dirty="0">
                <a:cs typeface="B Nazanin" panose="00000400000000000000" pitchFamily="2" charset="-78"/>
              </a:rPr>
              <a:t> بيمار قبلاً استفراغ كرده باشد</a:t>
            </a:r>
          </a:p>
          <a:p>
            <a:pPr algn="just"/>
            <a:r>
              <a:rPr lang="fa-IR" sz="3100" dirty="0">
                <a:cs typeface="B Nazanin" panose="00000400000000000000" pitchFamily="2" charset="-78"/>
              </a:rPr>
              <a:t>راه هوايي بيمار در معرض آسپيراسيون باشد </a:t>
            </a:r>
          </a:p>
          <a:p>
            <a:pPr algn="just"/>
            <a:r>
              <a:rPr lang="fa-IR" sz="3100" dirty="0">
                <a:cs typeface="B Nazanin" panose="00000400000000000000" pitchFamily="2" charset="-78"/>
              </a:rPr>
              <a:t>ماده خورده شده سوزاننده، هيدروكربن يا جسم </a:t>
            </a:r>
            <a:r>
              <a:rPr lang="fa-IR" sz="3100" dirty="0" err="1">
                <a:cs typeface="B Nazanin" panose="00000400000000000000" pitchFamily="2" charset="-78"/>
              </a:rPr>
              <a:t>خارجي</a:t>
            </a:r>
            <a:r>
              <a:rPr lang="fa-IR" sz="3100" dirty="0">
                <a:cs typeface="B Nazanin" panose="00000400000000000000" pitchFamily="2" charset="-78"/>
              </a:rPr>
              <a:t> </a:t>
            </a:r>
            <a:r>
              <a:rPr lang="fa-IR" sz="3100" dirty="0" smtClean="0">
                <a:cs typeface="B Nazanin" panose="00000400000000000000" pitchFamily="2" charset="-78"/>
              </a:rPr>
              <a:t>باشد</a:t>
            </a:r>
            <a:endParaRPr lang="en-US" sz="3100" dirty="0" smtClean="0">
              <a:cs typeface="B Nazanin" panose="00000400000000000000" pitchFamily="2" charset="-78"/>
            </a:endParaRPr>
          </a:p>
          <a:p>
            <a:pPr algn="just"/>
            <a:endParaRPr lang="fa-IR" sz="2800" dirty="0">
              <a:cs typeface="B Nazanin" panose="00000400000000000000" pitchFamily="2" charset="-78"/>
            </a:endParaRPr>
          </a:p>
          <a:p>
            <a:pPr algn="just"/>
            <a:r>
              <a:rPr lang="fa-IR" sz="2800" dirty="0">
                <a:solidFill>
                  <a:srgbClr val="FF0000"/>
                </a:solidFill>
                <a:cs typeface="B Nazanin" panose="00000400000000000000" pitchFamily="2" charset="-78"/>
              </a:rPr>
              <a:t>توصیه آكادمي سم شناسي باليني آمريكا (</a:t>
            </a:r>
            <a:r>
              <a:rPr lang="en-US" sz="2800" dirty="0">
                <a:solidFill>
                  <a:srgbClr val="FF0000"/>
                </a:solidFill>
                <a:cs typeface="B Nazanin" panose="00000400000000000000" pitchFamily="2" charset="-78"/>
              </a:rPr>
              <a:t>AACT</a:t>
            </a:r>
            <a:r>
              <a:rPr lang="fa-IR" sz="2800" dirty="0">
                <a:solidFill>
                  <a:srgbClr val="FF0000"/>
                </a:solidFill>
                <a:cs typeface="B Nazanin" panose="00000400000000000000" pitchFamily="2" charset="-78"/>
              </a:rPr>
              <a:t>):</a:t>
            </a:r>
          </a:p>
          <a:p>
            <a:pPr lvl="1"/>
            <a:r>
              <a:rPr lang="fa-IR" dirty="0">
                <a:cs typeface="B Nazanin" panose="00000400000000000000" pitchFamily="2" charset="-78"/>
              </a:rPr>
              <a:t>شربت اپيكاك نبايد به صورت روتين به بيماران مسموم داده شود</a:t>
            </a:r>
          </a:p>
          <a:p>
            <a:pPr lvl="1"/>
            <a:r>
              <a:rPr lang="fa-IR" dirty="0">
                <a:cs typeface="B Nazanin" panose="00000400000000000000" pitchFamily="2" charset="-78"/>
              </a:rPr>
              <a:t>هيچ شواهدي كه نشان دهد مصرف اپيكاك پيش‌آگهي را در بيماران مسموم بهبود بخشد وجود ندارد</a:t>
            </a:r>
          </a:p>
          <a:p>
            <a:pPr lvl="1"/>
            <a:r>
              <a:rPr lang="fa-IR" dirty="0">
                <a:cs typeface="B Nazanin" panose="00000400000000000000" pitchFamily="2" charset="-78"/>
              </a:rPr>
              <a:t>لاواژ (شستشوي معده) ميزان موفقيت متفاوتي در برداشت مواد خورده شده دارد</a:t>
            </a:r>
          </a:p>
          <a:p>
            <a:pPr lvl="1"/>
            <a:r>
              <a:rPr lang="fa-IR" dirty="0">
                <a:cs typeface="B Nazanin" panose="00000400000000000000" pitchFamily="2" charset="-78"/>
              </a:rPr>
              <a:t>شستشوي معده عوارض بالقوه‌اي از قبيل آسپيراسيون، لارنگواسپاسم، پارگي مري دارد</a:t>
            </a:r>
          </a:p>
          <a:p>
            <a:pPr lvl="1"/>
            <a:r>
              <a:rPr lang="fa-IR" dirty="0">
                <a:cs typeface="B Nazanin" panose="00000400000000000000" pitchFamily="2" charset="-78"/>
              </a:rPr>
              <a:t>در بهبود پيش آگهي باليني مؤثر نیست</a:t>
            </a:r>
            <a:endParaRPr lang="en-US" dirty="0">
              <a:cs typeface="B Nazanin" panose="00000400000000000000" pitchFamily="2" charset="-78"/>
            </a:endParaRPr>
          </a:p>
          <a:p>
            <a:pPr algn="just"/>
            <a:endParaRPr lang="fa-IR" sz="2400" dirty="0">
              <a:cs typeface="B 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circle(in)">
                                      <p:cBhvr>
                                        <p:cTn id="7" dur="2000"/>
                                        <p:tgtEl>
                                          <p:spTgt spid="3">
                                            <p:bg/>
                                          </p:spTgt>
                                        </p:tgtEl>
                                      </p:cBhvr>
                                    </p:animEffect>
                                  </p:childTnLst>
                                </p:cTn>
                              </p:par>
                            </p:childTnLst>
                          </p:cTn>
                        </p:par>
                        <p:par>
                          <p:cTn id="8" fill="hold">
                            <p:stCondLst>
                              <p:cond delay="2000"/>
                            </p:stCondLst>
                            <p:childTnLst>
                              <p:par>
                                <p:cTn id="9" presetID="6" presetClass="entr" presetSubtype="16" fill="hold" grpId="0" nodeType="afterEffect">
                                  <p:stCondLst>
                                    <p:cond delay="40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circle(in)">
                                      <p:cBhvr>
                                        <p:cTn id="11" dur="2000"/>
                                        <p:tgtEl>
                                          <p:spTgt spid="3">
                                            <p:txEl>
                                              <p:pRg st="0" end="0"/>
                                            </p:txEl>
                                          </p:spTgt>
                                        </p:tgtEl>
                                      </p:cBhvr>
                                    </p:animEffect>
                                  </p:childTnLst>
                                </p:cTn>
                              </p:par>
                            </p:childTnLst>
                          </p:cTn>
                        </p:par>
                        <p:par>
                          <p:cTn id="12" fill="hold">
                            <p:stCondLst>
                              <p:cond delay="4400"/>
                            </p:stCondLst>
                            <p:childTnLst>
                              <p:par>
                                <p:cTn id="13" presetID="6" presetClass="entr" presetSubtype="16"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circle(in)">
                                      <p:cBhvr>
                                        <p:cTn id="15" dur="2000"/>
                                        <p:tgtEl>
                                          <p:spTgt spid="3">
                                            <p:txEl>
                                              <p:pRg st="1" end="1"/>
                                            </p:txEl>
                                          </p:spTgt>
                                        </p:tgtEl>
                                      </p:cBhvr>
                                    </p:animEffect>
                                  </p:childTnLst>
                                </p:cTn>
                              </p:par>
                            </p:childTnLst>
                          </p:cTn>
                        </p:par>
                        <p:par>
                          <p:cTn id="16" fill="hold">
                            <p:stCondLst>
                              <p:cond delay="6400"/>
                            </p:stCondLst>
                            <p:childTnLst>
                              <p:par>
                                <p:cTn id="17" presetID="6" presetClass="entr" presetSubtype="16"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circle(in)">
                                      <p:cBhvr>
                                        <p:cTn id="19" dur="2000"/>
                                        <p:tgtEl>
                                          <p:spTgt spid="3">
                                            <p:txEl>
                                              <p:pRg st="2" end="2"/>
                                            </p:txEl>
                                          </p:spTgt>
                                        </p:tgtEl>
                                      </p:cBhvr>
                                    </p:animEffect>
                                  </p:childTnLst>
                                </p:cTn>
                              </p:par>
                            </p:childTnLst>
                          </p:cTn>
                        </p:par>
                        <p:par>
                          <p:cTn id="20" fill="hold">
                            <p:stCondLst>
                              <p:cond delay="8400"/>
                            </p:stCondLst>
                            <p:childTnLst>
                              <p:par>
                                <p:cTn id="21" presetID="6" presetClass="entr" presetSubtype="16" fill="hold" grpId="0"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circle(in)">
                                      <p:cBhvr>
                                        <p:cTn id="23" dur="20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6" presetClass="entr" presetSubtype="16"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circle(in)">
                                      <p:cBhvr>
                                        <p:cTn id="28" dur="2000"/>
                                        <p:tgtEl>
                                          <p:spTgt spid="3">
                                            <p:txEl>
                                              <p:pRg st="5" end="5"/>
                                            </p:txEl>
                                          </p:spTgt>
                                        </p:tgtEl>
                                      </p:cBhvr>
                                    </p:animEffect>
                                  </p:childTnLst>
                                </p:cTn>
                              </p:par>
                            </p:childTnLst>
                          </p:cTn>
                        </p:par>
                        <p:par>
                          <p:cTn id="29" fill="hold">
                            <p:stCondLst>
                              <p:cond delay="2000"/>
                            </p:stCondLst>
                            <p:childTnLst>
                              <p:par>
                                <p:cTn id="30" presetID="6" presetClass="entr" presetSubtype="16" fill="hold" grpId="0" nodeType="after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circle(in)">
                                      <p:cBhvr>
                                        <p:cTn id="32" dur="2000"/>
                                        <p:tgtEl>
                                          <p:spTgt spid="3">
                                            <p:txEl>
                                              <p:pRg st="6" end="6"/>
                                            </p:txEl>
                                          </p:spTgt>
                                        </p:tgtEl>
                                      </p:cBhvr>
                                    </p:animEffect>
                                  </p:childTnLst>
                                </p:cTn>
                              </p:par>
                            </p:childTnLst>
                          </p:cTn>
                        </p:par>
                        <p:par>
                          <p:cTn id="33" fill="hold">
                            <p:stCondLst>
                              <p:cond delay="4000"/>
                            </p:stCondLst>
                            <p:childTnLst>
                              <p:par>
                                <p:cTn id="34" presetID="6" presetClass="entr" presetSubtype="16" fill="hold" grpId="0" nodeType="after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Effect transition="in" filter="circle(in)">
                                      <p:cBhvr>
                                        <p:cTn id="36" dur="2000"/>
                                        <p:tgtEl>
                                          <p:spTgt spid="3">
                                            <p:txEl>
                                              <p:pRg st="7" end="7"/>
                                            </p:txEl>
                                          </p:spTgt>
                                        </p:tgtEl>
                                      </p:cBhvr>
                                    </p:animEffect>
                                  </p:childTnLst>
                                </p:cTn>
                              </p:par>
                            </p:childTnLst>
                          </p:cTn>
                        </p:par>
                        <p:par>
                          <p:cTn id="37" fill="hold">
                            <p:stCondLst>
                              <p:cond delay="6000"/>
                            </p:stCondLst>
                            <p:childTnLst>
                              <p:par>
                                <p:cTn id="38" presetID="6" presetClass="entr" presetSubtype="16" fill="hold" grpId="0" nodeType="afterEffect">
                                  <p:stCondLst>
                                    <p:cond delay="0"/>
                                  </p:stCondLst>
                                  <p:childTnLst>
                                    <p:set>
                                      <p:cBhvr>
                                        <p:cTn id="39" dur="1" fill="hold">
                                          <p:stCondLst>
                                            <p:cond delay="0"/>
                                          </p:stCondLst>
                                        </p:cTn>
                                        <p:tgtEl>
                                          <p:spTgt spid="3">
                                            <p:txEl>
                                              <p:pRg st="8" end="8"/>
                                            </p:txEl>
                                          </p:spTgt>
                                        </p:tgtEl>
                                        <p:attrNameLst>
                                          <p:attrName>style.visibility</p:attrName>
                                        </p:attrNameLst>
                                      </p:cBhvr>
                                      <p:to>
                                        <p:strVal val="visible"/>
                                      </p:to>
                                    </p:set>
                                    <p:animEffect transition="in" filter="circle(in)">
                                      <p:cBhvr>
                                        <p:cTn id="40" dur="2000"/>
                                        <p:tgtEl>
                                          <p:spTgt spid="3">
                                            <p:txEl>
                                              <p:pRg st="8" end="8"/>
                                            </p:txEl>
                                          </p:spTgt>
                                        </p:tgtEl>
                                      </p:cBhvr>
                                    </p:animEffect>
                                  </p:childTnLst>
                                </p:cTn>
                              </p:par>
                            </p:childTnLst>
                          </p:cTn>
                        </p:par>
                        <p:par>
                          <p:cTn id="41" fill="hold">
                            <p:stCondLst>
                              <p:cond delay="8000"/>
                            </p:stCondLst>
                            <p:childTnLst>
                              <p:par>
                                <p:cTn id="42" presetID="6" presetClass="entr" presetSubtype="16" fill="hold" grpId="0" nodeType="afterEffect">
                                  <p:stCondLst>
                                    <p:cond delay="0"/>
                                  </p:stCondLst>
                                  <p:childTnLst>
                                    <p:set>
                                      <p:cBhvr>
                                        <p:cTn id="43" dur="1" fill="hold">
                                          <p:stCondLst>
                                            <p:cond delay="0"/>
                                          </p:stCondLst>
                                        </p:cTn>
                                        <p:tgtEl>
                                          <p:spTgt spid="3">
                                            <p:txEl>
                                              <p:pRg st="9" end="9"/>
                                            </p:txEl>
                                          </p:spTgt>
                                        </p:tgtEl>
                                        <p:attrNameLst>
                                          <p:attrName>style.visibility</p:attrName>
                                        </p:attrNameLst>
                                      </p:cBhvr>
                                      <p:to>
                                        <p:strVal val="visible"/>
                                      </p:to>
                                    </p:set>
                                    <p:animEffect transition="in" filter="circle(in)">
                                      <p:cBhvr>
                                        <p:cTn id="44" dur="2000"/>
                                        <p:tgtEl>
                                          <p:spTgt spid="3">
                                            <p:txEl>
                                              <p:pRg st="9" end="9"/>
                                            </p:txEl>
                                          </p:spTgt>
                                        </p:tgtEl>
                                      </p:cBhvr>
                                    </p:animEffect>
                                  </p:childTnLst>
                                </p:cTn>
                              </p:par>
                            </p:childTnLst>
                          </p:cTn>
                        </p:par>
                        <p:par>
                          <p:cTn id="45" fill="hold">
                            <p:stCondLst>
                              <p:cond delay="10000"/>
                            </p:stCondLst>
                            <p:childTnLst>
                              <p:par>
                                <p:cTn id="46" presetID="6" presetClass="entr" presetSubtype="16" fill="hold" grpId="0" nodeType="afterEffect">
                                  <p:stCondLst>
                                    <p:cond delay="0"/>
                                  </p:stCondLst>
                                  <p:childTnLst>
                                    <p:set>
                                      <p:cBhvr>
                                        <p:cTn id="47" dur="1" fill="hold">
                                          <p:stCondLst>
                                            <p:cond delay="0"/>
                                          </p:stCondLst>
                                        </p:cTn>
                                        <p:tgtEl>
                                          <p:spTgt spid="3">
                                            <p:txEl>
                                              <p:pRg st="10" end="10"/>
                                            </p:txEl>
                                          </p:spTgt>
                                        </p:tgtEl>
                                        <p:attrNameLst>
                                          <p:attrName>style.visibility</p:attrName>
                                        </p:attrNameLst>
                                      </p:cBhvr>
                                      <p:to>
                                        <p:strVal val="visible"/>
                                      </p:to>
                                    </p:set>
                                    <p:animEffect transition="in" filter="circle(in)">
                                      <p:cBhvr>
                                        <p:cTn id="48" dur="20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a:ln>
            <a:solidFill>
              <a:srgbClr val="00B050"/>
            </a:solidFill>
          </a:ln>
        </p:spPr>
        <p:txBody>
          <a:bodyPr vert="horz" lIns="91440" tIns="45720" rIns="91440" bIns="45720" rtlCol="1" anchor="ctr">
            <a:normAutofit/>
          </a:bodyPr>
          <a:lstStyle/>
          <a:p>
            <a:r>
              <a:rPr lang="fa-IR" sz="2800" b="1" dirty="0">
                <a:solidFill>
                  <a:srgbClr val="00B050"/>
                </a:solidFill>
                <a:cs typeface="B Nazanin" pitchFamily="2" charset="-78"/>
              </a:rPr>
              <a:t>در صورتي كه كودكي مسموم شد چه باید کرد؟ </a:t>
            </a:r>
            <a:r>
              <a:rPr lang="en-US" sz="2800" b="1" dirty="0">
                <a:solidFill>
                  <a:srgbClr val="00B050"/>
                </a:solidFill>
                <a:cs typeface="B Nazanin" pitchFamily="2" charset="-78"/>
              </a:rPr>
              <a:t/>
            </a:r>
            <a:br>
              <a:rPr lang="en-US" sz="2800" b="1" dirty="0">
                <a:solidFill>
                  <a:srgbClr val="00B050"/>
                </a:solidFill>
                <a:cs typeface="B Nazanin" pitchFamily="2" charset="-78"/>
              </a:rPr>
            </a:br>
            <a:r>
              <a:rPr lang="fa-IR" sz="2800" b="1" dirty="0">
                <a:solidFill>
                  <a:srgbClr val="00B050"/>
                </a:solidFill>
                <a:cs typeface="B Nazanin" pitchFamily="2" charset="-78"/>
              </a:rPr>
              <a:t> </a:t>
            </a:r>
            <a:r>
              <a:rPr lang="fa-IR" sz="2800" b="1" dirty="0">
                <a:solidFill>
                  <a:srgbClr val="FF0000"/>
                </a:solidFill>
                <a:cs typeface="B Nazanin" pitchFamily="2" charset="-78"/>
              </a:rPr>
              <a:t>التهاب های پوستی ناشی از تماس  با گیاهانی مانند گزنه :</a:t>
            </a:r>
          </a:p>
        </p:txBody>
      </p:sp>
      <p:sp>
        <p:nvSpPr>
          <p:cNvPr id="3" name="Content Placeholder 2"/>
          <p:cNvSpPr>
            <a:spLocks noGrp="1"/>
          </p:cNvSpPr>
          <p:nvPr>
            <p:ph idx="1"/>
          </p:nvPr>
        </p:nvSpPr>
        <p:spPr>
          <a:xfrm>
            <a:off x="457200" y="1600200"/>
            <a:ext cx="8229600" cy="4900634"/>
          </a:xfrm>
          <a:solidFill>
            <a:schemeClr val="bg1"/>
          </a:solidFill>
          <a:ln>
            <a:solidFill>
              <a:srgbClr val="00B050"/>
            </a:solidFill>
          </a:ln>
        </p:spPr>
        <p:txBody>
          <a:bodyPr vert="horz" lIns="91440" tIns="45720" rIns="91440" bIns="45720" rtlCol="1">
            <a:normAutofit/>
          </a:bodyPr>
          <a:lstStyle/>
          <a:p>
            <a:pPr algn="just"/>
            <a:r>
              <a:rPr lang="fa-IR" dirty="0">
                <a:cs typeface="B Nazanin" pitchFamily="2" charset="-78"/>
              </a:rPr>
              <a:t>محل تماس زیر آب سرد گرفته شود و شستشو داده شود تا سوزن های گیاه از روی پوست پاک شود</a:t>
            </a:r>
          </a:p>
          <a:p>
            <a:pPr algn="just"/>
            <a:r>
              <a:rPr lang="fa-IR" sz="2800" b="1" dirty="0">
                <a:solidFill>
                  <a:srgbClr val="008000"/>
                </a:solidFill>
                <a:cs typeface="B Nazanin" pitchFamily="2" charset="-78"/>
              </a:rPr>
              <a:t>روی محل تماس کمپرس سرد گذاشته شود</a:t>
            </a:r>
          </a:p>
          <a:p>
            <a:pPr algn="just"/>
            <a:r>
              <a:rPr lang="fa-IR" dirty="0">
                <a:cs typeface="B Nazanin" pitchFamily="2" charset="-78"/>
              </a:rPr>
              <a:t>برای کاهش میزان واکنش پوستی می‌توان از داروهای ضد خارش استفاده کرد</a:t>
            </a:r>
          </a:p>
          <a:p>
            <a:pPr algn="just"/>
            <a:r>
              <a:rPr lang="fa-IR" dirty="0">
                <a:solidFill>
                  <a:srgbClr val="008000"/>
                </a:solidFill>
                <a:cs typeface="B Nazanin" pitchFamily="2" charset="-78"/>
              </a:rPr>
              <a:t>گاهی اوقات محل واکنش پوستی عفونی و دردناک می شود که در این صورت باید به پزشک مراجعه کرد</a:t>
            </a:r>
            <a:endParaRPr lang="en-US" dirty="0">
              <a:solidFill>
                <a:srgbClr val="008000"/>
              </a:solidFill>
              <a:cs typeface="B Nazanin" pitchFamily="2" charset="-7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700808"/>
            <a:ext cx="8229600" cy="4536504"/>
          </a:xfrm>
          <a:solidFill>
            <a:schemeClr val="bg1"/>
          </a:solidFill>
          <a:ln>
            <a:solidFill>
              <a:srgbClr val="00B050"/>
            </a:solidFill>
          </a:ln>
        </p:spPr>
        <p:txBody>
          <a:bodyPr vert="horz" lIns="91440" tIns="45720" rIns="91440" bIns="45720" rtlCol="1" anchor="ctr">
            <a:noAutofit/>
          </a:bodyPr>
          <a:lstStyle/>
          <a:p>
            <a:pPr>
              <a:lnSpc>
                <a:spcPct val="150000"/>
              </a:lnSpc>
              <a:spcBef>
                <a:spcPct val="0"/>
              </a:spcBef>
              <a:buNone/>
            </a:pPr>
            <a:r>
              <a:rPr lang="fa-IR" sz="2400" dirty="0">
                <a:latin typeface="+mj-lt"/>
                <a:ea typeface="+mj-ea"/>
                <a:cs typeface="B Nazanin" pitchFamily="2" charset="-78"/>
              </a:rPr>
              <a:t>نسبت مرگ جهاني ناشي از مسموميت براي كودكان زير 20 سال، 1.8 در هر 100  هزار نفر </a:t>
            </a:r>
            <a:r>
              <a:rPr lang="fa-IR" sz="2400" dirty="0" smtClean="0">
                <a:latin typeface="+mj-lt"/>
                <a:ea typeface="+mj-ea"/>
                <a:cs typeface="B Nazanin" pitchFamily="2" charset="-78"/>
              </a:rPr>
              <a:t>است.</a:t>
            </a:r>
            <a:endParaRPr lang="fa-IR" sz="2400" dirty="0">
              <a:latin typeface="+mj-lt"/>
              <a:ea typeface="+mj-ea"/>
              <a:cs typeface="B Nazanin" pitchFamily="2" charset="-78"/>
            </a:endParaRPr>
          </a:p>
          <a:p>
            <a:pPr>
              <a:lnSpc>
                <a:spcPct val="150000"/>
              </a:lnSpc>
              <a:spcBef>
                <a:spcPct val="0"/>
              </a:spcBef>
              <a:buNone/>
            </a:pPr>
            <a:r>
              <a:rPr lang="fa-IR" sz="2400" dirty="0">
                <a:latin typeface="+mj-lt"/>
                <a:ea typeface="+mj-ea"/>
                <a:cs typeface="B Nazanin" pitchFamily="2" charset="-78"/>
              </a:rPr>
              <a:t>براي كشورهاي پردرآمد اين ميزان 0.5در هر 100 هزار </a:t>
            </a:r>
            <a:r>
              <a:rPr lang="fa-IR" sz="2400" dirty="0" smtClean="0">
                <a:latin typeface="+mj-lt"/>
                <a:ea typeface="+mj-ea"/>
                <a:cs typeface="B Nazanin" pitchFamily="2" charset="-78"/>
              </a:rPr>
              <a:t>نفر</a:t>
            </a:r>
            <a:r>
              <a:rPr lang="en-US" sz="2400" dirty="0" smtClean="0">
                <a:latin typeface="+mj-lt"/>
                <a:ea typeface="+mj-ea"/>
                <a:cs typeface="B Nazanin" pitchFamily="2" charset="-78"/>
              </a:rPr>
              <a:t> </a:t>
            </a:r>
            <a:r>
              <a:rPr lang="fa-IR" sz="2400" dirty="0" smtClean="0">
                <a:latin typeface="+mj-lt"/>
                <a:ea typeface="+mj-ea"/>
                <a:cs typeface="B Nazanin" pitchFamily="2" charset="-78"/>
              </a:rPr>
              <a:t>و براي </a:t>
            </a:r>
            <a:r>
              <a:rPr lang="fa-IR" sz="2400" dirty="0">
                <a:latin typeface="+mj-lt"/>
                <a:ea typeface="+mj-ea"/>
                <a:cs typeface="B Nazanin" pitchFamily="2" charset="-78"/>
              </a:rPr>
              <a:t>كشورهاي متوسط و كم درآمد </a:t>
            </a:r>
            <a:r>
              <a:rPr lang="fa-IR" sz="2400" dirty="0" smtClean="0">
                <a:latin typeface="+mj-lt"/>
                <a:ea typeface="+mj-ea"/>
                <a:cs typeface="B Nazanin" pitchFamily="2" charset="-78"/>
              </a:rPr>
              <a:t>دو </a:t>
            </a:r>
            <a:r>
              <a:rPr lang="fa-IR" sz="2400" dirty="0">
                <a:latin typeface="+mj-lt"/>
                <a:ea typeface="+mj-ea"/>
                <a:cs typeface="B Nazanin" pitchFamily="2" charset="-78"/>
              </a:rPr>
              <a:t>در هر 100 هزار نفر </a:t>
            </a:r>
            <a:r>
              <a:rPr lang="fa-IR" sz="2400" dirty="0" smtClean="0">
                <a:latin typeface="+mj-lt"/>
                <a:ea typeface="+mj-ea"/>
                <a:cs typeface="B Nazanin" pitchFamily="2" charset="-78"/>
              </a:rPr>
              <a:t>است: </a:t>
            </a:r>
            <a:r>
              <a:rPr lang="fa-IR" sz="2000" b="1" dirty="0" smtClean="0">
                <a:solidFill>
                  <a:srgbClr val="FF0000"/>
                </a:solidFill>
                <a:cs typeface="B Nazanin" pitchFamily="2" charset="-78"/>
              </a:rPr>
              <a:t>مرگ ناشی از مسمومیت در کشورهای پر درآمد یک چهارم کشورهای با درآمد متوسط و کم است.</a:t>
            </a:r>
            <a:endParaRPr lang="fa-IR" sz="2000" b="1" dirty="0">
              <a:solidFill>
                <a:srgbClr val="FF0000"/>
              </a:solidFill>
              <a:latin typeface="+mj-lt"/>
              <a:ea typeface="+mj-ea"/>
              <a:cs typeface="B Nazanin" pitchFamily="2" charset="-78"/>
            </a:endParaRPr>
          </a:p>
          <a:p>
            <a:pPr>
              <a:lnSpc>
                <a:spcPct val="150000"/>
              </a:lnSpc>
              <a:spcBef>
                <a:spcPct val="0"/>
              </a:spcBef>
              <a:buNone/>
            </a:pPr>
            <a:r>
              <a:rPr lang="fa-IR" sz="2400" dirty="0">
                <a:latin typeface="+mj-lt"/>
                <a:ea typeface="+mj-ea"/>
                <a:cs typeface="B Nazanin" pitchFamily="2" charset="-78"/>
              </a:rPr>
              <a:t>در بين كودكان 1 تا 14 سال، مسموميت در رده چهارم بعد از سوانح جاده‌اي، آتش سوزي و غرق شدگي است</a:t>
            </a:r>
          </a:p>
          <a:p>
            <a:pPr>
              <a:lnSpc>
                <a:spcPct val="150000"/>
              </a:lnSpc>
              <a:spcBef>
                <a:spcPct val="0"/>
              </a:spcBef>
              <a:buNone/>
            </a:pPr>
            <a:r>
              <a:rPr lang="fa-IR" sz="2400" dirty="0">
                <a:latin typeface="+mj-lt"/>
                <a:ea typeface="+mj-ea"/>
                <a:cs typeface="B Nazanin" pitchFamily="2" charset="-78"/>
              </a:rPr>
              <a:t>در بين 19-15 ساله‌ها مسموميت به عنوان سيزدهمين علت اصلي مرگ و مير مي‌باشد</a:t>
            </a:r>
          </a:p>
        </p:txBody>
      </p:sp>
      <p:sp>
        <p:nvSpPr>
          <p:cNvPr id="4" name="Title 1"/>
          <p:cNvSpPr>
            <a:spLocks noGrp="1"/>
          </p:cNvSpPr>
          <p:nvPr>
            <p:ph type="title"/>
          </p:nvPr>
        </p:nvSpPr>
        <p:spPr>
          <a:solidFill>
            <a:schemeClr val="bg1"/>
          </a:solidFill>
          <a:ln>
            <a:solidFill>
              <a:srgbClr val="00B050"/>
            </a:solidFill>
          </a:ln>
        </p:spPr>
        <p:txBody>
          <a:bodyPr>
            <a:noAutofit/>
          </a:bodyPr>
          <a:lstStyle/>
          <a:p>
            <a:r>
              <a:rPr lang="fa-IR" sz="2800" b="1" dirty="0" err="1">
                <a:solidFill>
                  <a:srgbClr val="00B050"/>
                </a:solidFill>
                <a:cs typeface="B Nazanin" pitchFamily="2" charset="-78"/>
              </a:rPr>
              <a:t>اپيدميولوژي</a:t>
            </a:r>
            <a:r>
              <a:rPr lang="fa-IR" sz="2800" b="1" dirty="0">
                <a:solidFill>
                  <a:srgbClr val="00B050"/>
                </a:solidFill>
                <a:cs typeface="B Nazanin" pitchFamily="2" charset="-78"/>
              </a:rPr>
              <a:t> </a:t>
            </a:r>
            <a:endParaRPr lang="fa-IR" sz="2800" dirty="0">
              <a:solidFill>
                <a:srgbClr val="00B050"/>
              </a:solidFill>
              <a:cs typeface="B Nazanin" pitchFamily="2" charset="-78"/>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829196"/>
          </a:xfrm>
          <a:solidFill>
            <a:schemeClr val="bg1"/>
          </a:solidFill>
          <a:ln>
            <a:solidFill>
              <a:srgbClr val="00B050"/>
            </a:solidFill>
          </a:ln>
        </p:spPr>
        <p:txBody>
          <a:bodyPr vert="horz" lIns="91440" tIns="45720" rIns="91440" bIns="45720" rtlCol="1">
            <a:normAutofit/>
          </a:bodyPr>
          <a:lstStyle/>
          <a:p>
            <a:pPr algn="just"/>
            <a:r>
              <a:rPr lang="fa-IR" sz="2800" dirty="0">
                <a:cs typeface="B Nazanin" pitchFamily="2" charset="-78"/>
              </a:rPr>
              <a:t>در صورت بروز هر گونه علامتی باید به پزشک مراجعه کرد</a:t>
            </a:r>
          </a:p>
          <a:p>
            <a:pPr lvl="1" algn="just"/>
            <a:r>
              <a:rPr lang="fa-IR" sz="2400" dirty="0">
                <a:cs typeface="B Nazanin" pitchFamily="2" charset="-78"/>
              </a:rPr>
              <a:t>شروع </a:t>
            </a:r>
            <a:r>
              <a:rPr lang="fa-IR" sz="2400" dirty="0">
                <a:cs typeface="B Nazanin" pitchFamily="2" charset="-78"/>
              </a:rPr>
              <a:t>علائم مسمومیت با قارچ حدود </a:t>
            </a:r>
            <a:r>
              <a:rPr lang="fa-IR" sz="2400" dirty="0">
                <a:solidFill>
                  <a:srgbClr val="FF0000"/>
                </a:solidFill>
                <a:cs typeface="B Nazanin" pitchFamily="2" charset="-78"/>
              </a:rPr>
              <a:t>6 ساعت </a:t>
            </a:r>
            <a:r>
              <a:rPr lang="fa-IR" sz="2400" dirty="0">
                <a:cs typeface="B Nazanin" pitchFamily="2" charset="-78"/>
              </a:rPr>
              <a:t>طول می کشد </a:t>
            </a:r>
            <a:endParaRPr lang="fa-IR" sz="2400" dirty="0" smtClean="0">
              <a:cs typeface="B Nazanin" pitchFamily="2" charset="-78"/>
            </a:endParaRPr>
          </a:p>
          <a:p>
            <a:pPr lvl="1" algn="just"/>
            <a:r>
              <a:rPr lang="fa-IR" sz="2400" dirty="0" smtClean="0">
                <a:cs typeface="B Nazanin" pitchFamily="2" charset="-78"/>
              </a:rPr>
              <a:t> </a:t>
            </a:r>
            <a:r>
              <a:rPr lang="fa-IR" sz="2400" dirty="0">
                <a:cs typeface="B Nazanin" pitchFamily="2" charset="-78"/>
              </a:rPr>
              <a:t>بعضی از علائم در عرض </a:t>
            </a:r>
            <a:r>
              <a:rPr lang="fa-IR" sz="2400" dirty="0">
                <a:solidFill>
                  <a:srgbClr val="FF0000"/>
                </a:solidFill>
                <a:cs typeface="B Nazanin" pitchFamily="2" charset="-78"/>
              </a:rPr>
              <a:t>یکی دو ساعت اول </a:t>
            </a:r>
            <a:r>
              <a:rPr lang="fa-IR" sz="2400" dirty="0">
                <a:cs typeface="B Nazanin" pitchFamily="2" charset="-78"/>
              </a:rPr>
              <a:t>بروز می کند</a:t>
            </a:r>
          </a:p>
          <a:p>
            <a:pPr algn="just"/>
            <a:r>
              <a:rPr lang="fa-IR" sz="2800" dirty="0" smtClean="0">
                <a:cs typeface="B Nazanin" pitchFamily="2" charset="-78"/>
              </a:rPr>
              <a:t>علائم </a:t>
            </a:r>
            <a:r>
              <a:rPr lang="fa-IR" sz="2800" dirty="0">
                <a:cs typeface="B Nazanin" pitchFamily="2" charset="-78"/>
              </a:rPr>
              <a:t>مسمومیت به نوع </a:t>
            </a:r>
            <a:r>
              <a:rPr lang="fa-IR" sz="2800" dirty="0" smtClean="0">
                <a:cs typeface="B Nazanin" pitchFamily="2" charset="-78"/>
              </a:rPr>
              <a:t>قارچ خورده شده </a:t>
            </a:r>
            <a:r>
              <a:rPr lang="fa-IR" sz="2800" dirty="0">
                <a:cs typeface="B Nazanin" pitchFamily="2" charset="-78"/>
              </a:rPr>
              <a:t>بستگی </a:t>
            </a:r>
            <a:r>
              <a:rPr lang="fa-IR" sz="2800" dirty="0" smtClean="0">
                <a:cs typeface="B Nazanin" pitchFamily="2" charset="-78"/>
              </a:rPr>
              <a:t>دارد:</a:t>
            </a:r>
            <a:endParaRPr lang="fa-IR" sz="2800" dirty="0">
              <a:cs typeface="B Nazanin" pitchFamily="2" charset="-78"/>
            </a:endParaRPr>
          </a:p>
          <a:p>
            <a:pPr algn="just"/>
            <a:r>
              <a:rPr lang="fa-IR" sz="2800" b="1" dirty="0">
                <a:cs typeface="B Nazanin" pitchFamily="2" charset="-78"/>
              </a:rPr>
              <a:t>شایع ترین علائم</a:t>
            </a:r>
            <a:r>
              <a:rPr lang="fa-IR" sz="2800" dirty="0">
                <a:cs typeface="B Nazanin" pitchFamily="2" charset="-78"/>
              </a:rPr>
              <a:t> </a:t>
            </a:r>
            <a:r>
              <a:rPr lang="fa-IR" sz="2800" dirty="0">
                <a:solidFill>
                  <a:srgbClr val="FF0000"/>
                </a:solidFill>
                <a:cs typeface="B Nazanin" pitchFamily="2" charset="-78"/>
              </a:rPr>
              <a:t>تهوع و استفراغ، اسهال و درد شکم</a:t>
            </a:r>
            <a:r>
              <a:rPr lang="fa-IR" sz="2800" dirty="0">
                <a:cs typeface="B Nazanin" pitchFamily="2" charset="-78"/>
              </a:rPr>
              <a:t> است</a:t>
            </a:r>
          </a:p>
          <a:p>
            <a:pPr algn="just"/>
            <a:r>
              <a:rPr lang="fa-IR" sz="2800" b="1" dirty="0">
                <a:cs typeface="B Nazanin" pitchFamily="2" charset="-78"/>
              </a:rPr>
              <a:t>علائم خطرناک </a:t>
            </a:r>
            <a:r>
              <a:rPr lang="fa-IR" sz="2800" dirty="0">
                <a:cs typeface="B Nazanin" pitchFamily="2" charset="-78"/>
              </a:rPr>
              <a:t>شامل </a:t>
            </a:r>
            <a:r>
              <a:rPr lang="fa-IR" sz="2800" dirty="0">
                <a:solidFill>
                  <a:srgbClr val="FF0000"/>
                </a:solidFill>
                <a:cs typeface="B Nazanin" pitchFamily="2" charset="-78"/>
              </a:rPr>
              <a:t>توهم، تشنج، اغما</a:t>
            </a:r>
            <a:r>
              <a:rPr lang="fa-IR" sz="2800" dirty="0">
                <a:cs typeface="B Nazanin" pitchFamily="2" charset="-78"/>
              </a:rPr>
              <a:t>  و حتی مرگ است </a:t>
            </a:r>
          </a:p>
          <a:p>
            <a:pPr algn="just"/>
            <a:r>
              <a:rPr lang="fa-IR" sz="2800" dirty="0" smtClean="0">
                <a:cs typeface="B Nazanin" pitchFamily="2" charset="-78"/>
              </a:rPr>
              <a:t>همراه </a:t>
            </a:r>
            <a:r>
              <a:rPr lang="fa-IR" sz="2800" dirty="0">
                <a:cs typeface="B Nazanin" pitchFamily="2" charset="-78"/>
              </a:rPr>
              <a:t>با </a:t>
            </a:r>
            <a:r>
              <a:rPr lang="fa-IR" sz="2800" dirty="0" smtClean="0">
                <a:cs typeface="B Nazanin" pitchFamily="2" charset="-78"/>
              </a:rPr>
              <a:t>کودک </a:t>
            </a:r>
            <a:r>
              <a:rPr lang="fa-IR" sz="2800" dirty="0" smtClean="0">
                <a:cs typeface="B Nazanin" pitchFamily="2" charset="-78"/>
              </a:rPr>
              <a:t>نمونه </a:t>
            </a:r>
            <a:r>
              <a:rPr lang="fa-IR" sz="2800" dirty="0">
                <a:cs typeface="B Nazanin" pitchFamily="2" charset="-78"/>
              </a:rPr>
              <a:t>ای از قارچ خورده شده به مرکز اورژانس برده شود</a:t>
            </a:r>
          </a:p>
          <a:p>
            <a:pPr algn="just"/>
            <a:r>
              <a:rPr lang="fa-IR" sz="2800" dirty="0" smtClean="0">
                <a:cs typeface="B Nazanin" pitchFamily="2" charset="-78"/>
              </a:rPr>
              <a:t>معمولاً </a:t>
            </a:r>
            <a:r>
              <a:rPr lang="fa-IR" sz="2800" dirty="0">
                <a:cs typeface="B Nazanin" pitchFamily="2" charset="-78"/>
              </a:rPr>
              <a:t>کارکنان اورژانس مسموميت‌ها،  قادر به تشخیص نوع قارچ هستند و بر اساس آن درمان صحیح را انجام می دهند</a:t>
            </a:r>
            <a:endParaRPr lang="en-US" sz="2800" dirty="0">
              <a:cs typeface="B Nazanin" pitchFamily="2" charset="-78"/>
            </a:endParaRPr>
          </a:p>
          <a:p>
            <a:pPr algn="just"/>
            <a:endParaRPr lang="fa-IR" sz="2800" dirty="0">
              <a:cs typeface="B Nazanin" pitchFamily="2" charset="-78"/>
            </a:endParaRPr>
          </a:p>
        </p:txBody>
      </p:sp>
      <p:sp>
        <p:nvSpPr>
          <p:cNvPr id="4" name="Title 1"/>
          <p:cNvSpPr>
            <a:spLocks noGrp="1"/>
          </p:cNvSpPr>
          <p:nvPr>
            <p:ph type="title"/>
          </p:nvPr>
        </p:nvSpPr>
        <p:spPr>
          <a:solidFill>
            <a:schemeClr val="bg1"/>
          </a:solidFill>
          <a:ln>
            <a:solidFill>
              <a:srgbClr val="00B050"/>
            </a:solidFill>
          </a:ln>
        </p:spPr>
        <p:txBody>
          <a:bodyPr vert="horz" lIns="91440" tIns="45720" rIns="91440" bIns="45720" rtlCol="1" anchor="ctr">
            <a:normAutofit/>
          </a:bodyPr>
          <a:lstStyle/>
          <a:p>
            <a:r>
              <a:rPr lang="fa-IR" sz="2800" b="1" dirty="0">
                <a:solidFill>
                  <a:srgbClr val="00B050"/>
                </a:solidFill>
                <a:cs typeface="B Nazanin" pitchFamily="2" charset="-78"/>
              </a:rPr>
              <a:t>در صورتي كه كودكي مسموم شد چه باید کرد؟ </a:t>
            </a:r>
            <a:r>
              <a:rPr lang="en-US" sz="2800" b="1" dirty="0">
                <a:solidFill>
                  <a:srgbClr val="00B050"/>
                </a:solidFill>
                <a:cs typeface="B Nazanin" pitchFamily="2" charset="-78"/>
              </a:rPr>
              <a:t/>
            </a:r>
            <a:br>
              <a:rPr lang="en-US" sz="2800" b="1" dirty="0">
                <a:solidFill>
                  <a:srgbClr val="00B050"/>
                </a:solidFill>
                <a:cs typeface="B Nazanin" pitchFamily="2" charset="-78"/>
              </a:rPr>
            </a:br>
            <a:r>
              <a:rPr lang="fa-IR" sz="2800" b="1" dirty="0">
                <a:solidFill>
                  <a:srgbClr val="00B050"/>
                </a:solidFill>
                <a:cs typeface="B Nazanin" pitchFamily="2" charset="-78"/>
              </a:rPr>
              <a:t> </a:t>
            </a:r>
            <a:r>
              <a:rPr lang="fa-IR" sz="2800" b="1" dirty="0">
                <a:solidFill>
                  <a:srgbClr val="FF0000"/>
                </a:solidFill>
                <a:cs typeface="B Nazanin" pitchFamily="2" charset="-78"/>
              </a:rPr>
              <a:t>مسمومیت با قارچ وحشی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1000" fill="hold"/>
                                        <p:tgtEl>
                                          <p:spTgt spid="3">
                                            <p:bg/>
                                          </p:spTgt>
                                        </p:tgtEl>
                                        <p:attrNameLst>
                                          <p:attrName>ppt_w</p:attrName>
                                        </p:attrNameLst>
                                      </p:cBhvr>
                                      <p:tavLst>
                                        <p:tav tm="0">
                                          <p:val>
                                            <p:fltVal val="0"/>
                                          </p:val>
                                        </p:tav>
                                        <p:tav tm="100000">
                                          <p:val>
                                            <p:strVal val="#ppt_w"/>
                                          </p:val>
                                        </p:tav>
                                      </p:tavLst>
                                    </p:anim>
                                    <p:anim calcmode="lin" valueType="num">
                                      <p:cBhvr>
                                        <p:cTn id="8" dur="1000" fill="hold"/>
                                        <p:tgtEl>
                                          <p:spTgt spid="3">
                                            <p:bg/>
                                          </p:spTgt>
                                        </p:tgtEl>
                                        <p:attrNameLst>
                                          <p:attrName>ppt_h</p:attrName>
                                        </p:attrNameLst>
                                      </p:cBhvr>
                                      <p:tavLst>
                                        <p:tav tm="0">
                                          <p:val>
                                            <p:fltVal val="0"/>
                                          </p:val>
                                        </p:tav>
                                        <p:tav tm="100000">
                                          <p:val>
                                            <p:strVal val="#ppt_h"/>
                                          </p:val>
                                        </p:tav>
                                      </p:tavLst>
                                    </p:anim>
                                    <p:anim calcmode="lin" valueType="num">
                                      <p:cBhvr>
                                        <p:cTn id="9" dur="1000" fill="hold"/>
                                        <p:tgtEl>
                                          <p:spTgt spid="3">
                                            <p:bg/>
                                          </p:spTgt>
                                        </p:tgtEl>
                                        <p:attrNameLst>
                                          <p:attrName>style.rotation</p:attrName>
                                        </p:attrNameLst>
                                      </p:cBhvr>
                                      <p:tavLst>
                                        <p:tav tm="0">
                                          <p:val>
                                            <p:fltVal val="90"/>
                                          </p:val>
                                        </p:tav>
                                        <p:tav tm="100000">
                                          <p:val>
                                            <p:fltVal val="0"/>
                                          </p:val>
                                        </p:tav>
                                      </p:tavLst>
                                    </p:anim>
                                    <p:animEffect transition="in" filter="fade">
                                      <p:cBhvr>
                                        <p:cTn id="10" dur="1000"/>
                                        <p:tgtEl>
                                          <p:spTgt spid="3">
                                            <p:bg/>
                                          </p:spTgt>
                                        </p:tgtEl>
                                      </p:cBhvr>
                                    </p:animEffect>
                                  </p:childTnLst>
                                </p:cTn>
                              </p:par>
                            </p:childTnLst>
                          </p:cTn>
                        </p:par>
                        <p:par>
                          <p:cTn id="11" fill="hold">
                            <p:stCondLst>
                              <p:cond delay="1000"/>
                            </p:stCondLst>
                            <p:childTnLst>
                              <p:par>
                                <p:cTn id="12" presetID="31" presetClass="entr" presetSubtype="0" fill="hold" grpId="0" nodeType="after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6"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7" dur="1000"/>
                                        <p:tgtEl>
                                          <p:spTgt spid="3">
                                            <p:txEl>
                                              <p:pRg st="0" end="0"/>
                                            </p:txEl>
                                          </p:spTgt>
                                        </p:tgtEl>
                                      </p:cBhvr>
                                    </p:animEffect>
                                  </p:childTnLst>
                                </p:cTn>
                              </p:par>
                            </p:childTnLst>
                          </p:cTn>
                        </p:par>
                        <p:par>
                          <p:cTn id="18" fill="hold">
                            <p:stCondLst>
                              <p:cond delay="2000"/>
                            </p:stCondLst>
                            <p:childTnLst>
                              <p:par>
                                <p:cTn id="19" presetID="31" presetClass="entr" presetSubtype="0" fill="hold" grpId="0" nodeType="after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2"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3"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4" dur="1000"/>
                                        <p:tgtEl>
                                          <p:spTgt spid="3">
                                            <p:txEl>
                                              <p:pRg st="1" end="1"/>
                                            </p:txEl>
                                          </p:spTgt>
                                        </p:tgtEl>
                                      </p:cBhvr>
                                    </p:animEffect>
                                  </p:childTnLst>
                                </p:cTn>
                              </p:par>
                            </p:childTnLst>
                          </p:cTn>
                        </p:par>
                        <p:par>
                          <p:cTn id="25" fill="hold">
                            <p:stCondLst>
                              <p:cond delay="3000"/>
                            </p:stCondLst>
                            <p:childTnLst>
                              <p:par>
                                <p:cTn id="26" presetID="31" presetClass="entr" presetSubtype="0" fill="hold" grpId="0" nodeType="after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 calcmode="lin" valueType="num">
                                      <p:cBhvr>
                                        <p:cTn id="28"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9"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30"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31" dur="1000"/>
                                        <p:tgtEl>
                                          <p:spTgt spid="3">
                                            <p:txEl>
                                              <p:pRg st="2" end="2"/>
                                            </p:txEl>
                                          </p:spTgt>
                                        </p:tgtEl>
                                      </p:cBhvr>
                                    </p:animEffect>
                                  </p:childTnLst>
                                </p:cTn>
                              </p:par>
                            </p:childTnLst>
                          </p:cTn>
                        </p:par>
                        <p:par>
                          <p:cTn id="32" fill="hold">
                            <p:stCondLst>
                              <p:cond delay="4000"/>
                            </p:stCondLst>
                            <p:childTnLst>
                              <p:par>
                                <p:cTn id="33" presetID="31" presetClass="entr" presetSubtype="0" fill="hold" grpId="0" nodeType="after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 calcmode="lin" valueType="num">
                                      <p:cBhvr>
                                        <p:cTn id="35"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6"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7"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8" dur="1000"/>
                                        <p:tgtEl>
                                          <p:spTgt spid="3">
                                            <p:txEl>
                                              <p:pRg st="3" end="3"/>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31" presetClass="entr" presetSubtype="0" fill="hold" grpId="0" nodeType="clickEffect">
                                  <p:stCondLst>
                                    <p:cond delay="0"/>
                                  </p:stCondLst>
                                  <p:childTnLst>
                                    <p:set>
                                      <p:cBhvr>
                                        <p:cTn id="42" dur="1" fill="hold">
                                          <p:stCondLst>
                                            <p:cond delay="0"/>
                                          </p:stCondLst>
                                        </p:cTn>
                                        <p:tgtEl>
                                          <p:spTgt spid="3">
                                            <p:txEl>
                                              <p:pRg st="4" end="4"/>
                                            </p:txEl>
                                          </p:spTgt>
                                        </p:tgtEl>
                                        <p:attrNameLst>
                                          <p:attrName>style.visibility</p:attrName>
                                        </p:attrNameLst>
                                      </p:cBhvr>
                                      <p:to>
                                        <p:strVal val="visible"/>
                                      </p:to>
                                    </p:set>
                                    <p:anim calcmode="lin" valueType="num">
                                      <p:cBhvr>
                                        <p:cTn id="43"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4"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5"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46" dur="1000"/>
                                        <p:tgtEl>
                                          <p:spTgt spid="3">
                                            <p:txEl>
                                              <p:pRg st="4" end="4"/>
                                            </p:txEl>
                                          </p:spTgt>
                                        </p:tgtEl>
                                      </p:cBhvr>
                                    </p:animEffect>
                                  </p:childTnLst>
                                </p:cTn>
                              </p:par>
                            </p:childTnLst>
                          </p:cTn>
                        </p:par>
                        <p:par>
                          <p:cTn id="47" fill="hold">
                            <p:stCondLst>
                              <p:cond delay="1000"/>
                            </p:stCondLst>
                            <p:childTnLst>
                              <p:par>
                                <p:cTn id="48" presetID="31" presetClass="entr" presetSubtype="0" fill="hold" grpId="0" nodeType="afterEffect">
                                  <p:stCondLst>
                                    <p:cond delay="0"/>
                                  </p:stCondLst>
                                  <p:childTnLst>
                                    <p:set>
                                      <p:cBhvr>
                                        <p:cTn id="49" dur="1" fill="hold">
                                          <p:stCondLst>
                                            <p:cond delay="0"/>
                                          </p:stCondLst>
                                        </p:cTn>
                                        <p:tgtEl>
                                          <p:spTgt spid="3">
                                            <p:txEl>
                                              <p:pRg st="5" end="5"/>
                                            </p:txEl>
                                          </p:spTgt>
                                        </p:tgtEl>
                                        <p:attrNameLst>
                                          <p:attrName>style.visibility</p:attrName>
                                        </p:attrNameLst>
                                      </p:cBhvr>
                                      <p:to>
                                        <p:strVal val="visible"/>
                                      </p:to>
                                    </p:set>
                                    <p:anim calcmode="lin" valueType="num">
                                      <p:cBhvr>
                                        <p:cTn id="50"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51"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52"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53" dur="1000"/>
                                        <p:tgtEl>
                                          <p:spTgt spid="3">
                                            <p:txEl>
                                              <p:pRg st="5" end="5"/>
                                            </p:txEl>
                                          </p:spTgt>
                                        </p:tgtEl>
                                      </p:cBhvr>
                                    </p:animEffect>
                                  </p:childTnLst>
                                </p:cTn>
                              </p:par>
                            </p:childTnLst>
                          </p:cTn>
                        </p:par>
                        <p:par>
                          <p:cTn id="54" fill="hold">
                            <p:stCondLst>
                              <p:cond delay="2000"/>
                            </p:stCondLst>
                            <p:childTnLst>
                              <p:par>
                                <p:cTn id="55" presetID="31" presetClass="entr" presetSubtype="0" fill="hold" grpId="0" nodeType="afterEffect">
                                  <p:stCondLst>
                                    <p:cond delay="0"/>
                                  </p:stCondLst>
                                  <p:childTnLst>
                                    <p:set>
                                      <p:cBhvr>
                                        <p:cTn id="56" dur="1" fill="hold">
                                          <p:stCondLst>
                                            <p:cond delay="0"/>
                                          </p:stCondLst>
                                        </p:cTn>
                                        <p:tgtEl>
                                          <p:spTgt spid="3">
                                            <p:txEl>
                                              <p:pRg st="6" end="6"/>
                                            </p:txEl>
                                          </p:spTgt>
                                        </p:tgtEl>
                                        <p:attrNameLst>
                                          <p:attrName>style.visibility</p:attrName>
                                        </p:attrNameLst>
                                      </p:cBhvr>
                                      <p:to>
                                        <p:strVal val="visible"/>
                                      </p:to>
                                    </p:set>
                                    <p:anim calcmode="lin" valueType="num">
                                      <p:cBhvr>
                                        <p:cTn id="57"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58"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59"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60" dur="1000"/>
                                        <p:tgtEl>
                                          <p:spTgt spid="3">
                                            <p:txEl>
                                              <p:pRg st="6" end="6"/>
                                            </p:txEl>
                                          </p:spTgt>
                                        </p:tgtEl>
                                      </p:cBhvr>
                                    </p:animEffect>
                                  </p:childTnLst>
                                </p:cTn>
                              </p:par>
                            </p:childTnLst>
                          </p:cTn>
                        </p:par>
                        <p:par>
                          <p:cTn id="61" fill="hold">
                            <p:stCondLst>
                              <p:cond delay="3000"/>
                            </p:stCondLst>
                            <p:childTnLst>
                              <p:par>
                                <p:cTn id="62" presetID="31" presetClass="entr" presetSubtype="0" fill="hold" grpId="0" nodeType="afterEffect">
                                  <p:stCondLst>
                                    <p:cond delay="0"/>
                                  </p:stCondLst>
                                  <p:childTnLst>
                                    <p:set>
                                      <p:cBhvr>
                                        <p:cTn id="63" dur="1" fill="hold">
                                          <p:stCondLst>
                                            <p:cond delay="0"/>
                                          </p:stCondLst>
                                        </p:cTn>
                                        <p:tgtEl>
                                          <p:spTgt spid="3">
                                            <p:txEl>
                                              <p:pRg st="7" end="7"/>
                                            </p:txEl>
                                          </p:spTgt>
                                        </p:tgtEl>
                                        <p:attrNameLst>
                                          <p:attrName>style.visibility</p:attrName>
                                        </p:attrNameLst>
                                      </p:cBhvr>
                                      <p:to>
                                        <p:strVal val="visible"/>
                                      </p:to>
                                    </p:set>
                                    <p:anim calcmode="lin" valueType="num">
                                      <p:cBhvr>
                                        <p:cTn id="64"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65"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66"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67"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a:ln>
            <a:solidFill>
              <a:srgbClr val="00B050"/>
            </a:solidFill>
          </a:ln>
        </p:spPr>
        <p:txBody>
          <a:bodyPr vert="horz" lIns="91440" tIns="45720" rIns="91440" bIns="45720" rtlCol="1" anchor="ctr">
            <a:normAutofit/>
          </a:bodyPr>
          <a:lstStyle/>
          <a:p>
            <a:r>
              <a:rPr lang="fa-IR" sz="2800" b="1" dirty="0">
                <a:solidFill>
                  <a:srgbClr val="00B050"/>
                </a:solidFill>
                <a:cs typeface="B Nazanin" pitchFamily="2" charset="-78"/>
              </a:rPr>
              <a:t>فيلم </a:t>
            </a:r>
          </a:p>
        </p:txBody>
      </p:sp>
      <p:sp>
        <p:nvSpPr>
          <p:cNvPr id="3" name="Content Placeholder 2"/>
          <p:cNvSpPr>
            <a:spLocks noGrp="1"/>
          </p:cNvSpPr>
          <p:nvPr>
            <p:ph idx="1"/>
          </p:nvPr>
        </p:nvSpPr>
        <p:spPr>
          <a:ln>
            <a:solidFill>
              <a:srgbClr val="00B050"/>
            </a:solidFill>
          </a:ln>
        </p:spPr>
        <p:txBody>
          <a:bodyPr>
            <a:normAutofit/>
          </a:bodyPr>
          <a:lstStyle/>
          <a:p>
            <a:r>
              <a:rPr lang="fa-IR" sz="2800" dirty="0" smtClean="0">
                <a:cs typeface="B Nazanin" pitchFamily="2" charset="-78"/>
                <a:hlinkClick r:id="rId2" action="ppaction://hlinkfile"/>
              </a:rPr>
              <a:t>حوادث خانگي </a:t>
            </a:r>
            <a:endParaRPr lang="fa-IR" sz="2800" dirty="0" smtClean="0">
              <a:cs typeface="B Nazanin" pitchFamily="2" charset="-78"/>
            </a:endParaRPr>
          </a:p>
          <a:p>
            <a:r>
              <a:rPr lang="fa-IR" sz="2800" dirty="0" smtClean="0">
                <a:cs typeface="B Nazanin" pitchFamily="2" charset="-78"/>
                <a:hlinkClick r:id="rId3" action="ppaction://hlinkfile"/>
              </a:rPr>
              <a:t>مسموميت با داروها </a:t>
            </a:r>
            <a:endParaRPr lang="fa-IR" sz="2800" dirty="0" smtClean="0">
              <a:cs typeface="B Nazanin" pitchFamily="2" charset="-78"/>
            </a:endParaRPr>
          </a:p>
          <a:p>
            <a:r>
              <a:rPr lang="fa-IR" sz="2800" dirty="0" smtClean="0">
                <a:cs typeface="B Nazanin" pitchFamily="2" charset="-78"/>
                <a:hlinkClick r:id="rId4" action="ppaction://hlinkfile"/>
              </a:rPr>
              <a:t>مسموميت با سم </a:t>
            </a:r>
            <a:endParaRPr lang="fa-IR" sz="2800" dirty="0">
              <a:cs typeface="B Nazanin" pitchFamily="2" charset="-78"/>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12160" y="620688"/>
            <a:ext cx="2674640" cy="1296144"/>
          </a:xfrm>
          <a:ln>
            <a:solidFill>
              <a:srgbClr val="00B050"/>
            </a:solidFill>
          </a:ln>
        </p:spPr>
        <p:style>
          <a:lnRef idx="2">
            <a:schemeClr val="accent6"/>
          </a:lnRef>
          <a:fillRef idx="1">
            <a:schemeClr val="lt1"/>
          </a:fillRef>
          <a:effectRef idx="0">
            <a:schemeClr val="accent6"/>
          </a:effectRef>
          <a:fontRef idx="minor">
            <a:schemeClr val="dk1"/>
          </a:fontRef>
        </p:style>
        <p:txBody>
          <a:bodyPr>
            <a:normAutofit/>
          </a:bodyPr>
          <a:lstStyle/>
          <a:p>
            <a:r>
              <a:rPr lang="fa-IR" sz="3200" b="1" dirty="0" smtClean="0">
                <a:ln>
                  <a:solidFill>
                    <a:schemeClr val="accent6"/>
                  </a:solidFill>
                </a:ln>
                <a:solidFill>
                  <a:srgbClr val="0070C0"/>
                </a:solidFill>
                <a:latin typeface="+mn-lt"/>
                <a:ea typeface="+mn-ea"/>
                <a:cs typeface="B Nazanin" pitchFamily="2" charset="-78"/>
              </a:rPr>
              <a:t>سلامت باشيد </a:t>
            </a:r>
          </a:p>
        </p:txBody>
      </p:sp>
      <p:pic>
        <p:nvPicPr>
          <p:cNvPr id="4" name="Content Placeholder 3" descr="jeld morabian 2.bmp"/>
          <p:cNvPicPr>
            <a:picLocks noGrp="1" noChangeAspect="1"/>
          </p:cNvPicPr>
          <p:nvPr>
            <p:ph idx="1"/>
          </p:nvPr>
        </p:nvPicPr>
        <p:blipFill>
          <a:blip r:embed="rId2"/>
          <a:stretch>
            <a:fillRect/>
          </a:stretch>
        </p:blipFill>
        <p:spPr>
          <a:xfrm>
            <a:off x="395535" y="260648"/>
            <a:ext cx="4950275" cy="6264696"/>
          </a:xfrm>
          <a:ln>
            <a:solidFill>
              <a:srgbClr val="00B050"/>
            </a:solidFill>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a:ln>
            <a:solidFill>
              <a:srgbClr val="00B050"/>
            </a:solidFill>
          </a:ln>
        </p:spPr>
        <p:txBody>
          <a:bodyPr vert="horz" lIns="91440" tIns="45720" rIns="91440" bIns="45720" rtlCol="1" anchor="ctr">
            <a:noAutofit/>
          </a:bodyPr>
          <a:lstStyle/>
          <a:p>
            <a:pPr algn="r"/>
            <a:r>
              <a:rPr lang="fa-IR" sz="2800" b="1" dirty="0">
                <a:solidFill>
                  <a:srgbClr val="00B050"/>
                </a:solidFill>
                <a:cs typeface="B Nazanin" pitchFamily="2" charset="-78"/>
              </a:rPr>
              <a:t>در كشور ما </a:t>
            </a:r>
            <a:br>
              <a:rPr lang="fa-IR" sz="2800" b="1" dirty="0">
                <a:solidFill>
                  <a:srgbClr val="00B050"/>
                </a:solidFill>
                <a:cs typeface="B Nazanin" pitchFamily="2" charset="-78"/>
              </a:rPr>
            </a:br>
            <a:r>
              <a:rPr lang="fa-IR" sz="2800" b="1" dirty="0">
                <a:solidFill>
                  <a:srgbClr val="00B050"/>
                </a:solidFill>
                <a:cs typeface="B Nazanin" pitchFamily="2" charset="-78"/>
              </a:rPr>
              <a:t>بر اساس نظام مراقبت مرگ كودكان 59-1 ماهه از سال 1389-1386</a:t>
            </a:r>
          </a:p>
        </p:txBody>
      </p:sp>
      <p:sp>
        <p:nvSpPr>
          <p:cNvPr id="3" name="Content Placeholder 2"/>
          <p:cNvSpPr>
            <a:spLocks noGrp="1"/>
          </p:cNvSpPr>
          <p:nvPr>
            <p:ph idx="1"/>
          </p:nvPr>
        </p:nvSpPr>
        <p:spPr>
          <a:xfrm>
            <a:off x="457200" y="1772816"/>
            <a:ext cx="8229600" cy="4353347"/>
          </a:xfrm>
          <a:solidFill>
            <a:schemeClr val="bg1"/>
          </a:solidFill>
          <a:ln>
            <a:solidFill>
              <a:srgbClr val="00B050"/>
            </a:solidFill>
          </a:ln>
        </p:spPr>
        <p:txBody>
          <a:bodyPr/>
          <a:lstStyle/>
          <a:p>
            <a:pPr>
              <a:lnSpc>
                <a:spcPct val="150000"/>
              </a:lnSpc>
            </a:pPr>
            <a:r>
              <a:rPr lang="fa-IR" dirty="0" smtClean="0">
                <a:cs typeface="B Nazanin" pitchFamily="2" charset="-78"/>
              </a:rPr>
              <a:t>بطور متوسط 7% از مرگ كودكاني كه به دليل سوانح و حوادث غير عمدي مرده‌اند به دليل مسموميت بوده است</a:t>
            </a:r>
            <a:endParaRPr lang="en-US" dirty="0" smtClean="0">
              <a:cs typeface="B Nazanin" pitchFamily="2" charset="-7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a:ln>
            <a:solidFill>
              <a:srgbClr val="00B050"/>
            </a:solidFill>
          </a:ln>
        </p:spPr>
        <p:txBody>
          <a:bodyPr vert="horz" lIns="91440" tIns="45720" rIns="91440" bIns="45720" rtlCol="1" anchor="ctr">
            <a:normAutofit/>
          </a:bodyPr>
          <a:lstStyle/>
          <a:p>
            <a:r>
              <a:rPr lang="fa-IR" sz="2800" b="1" dirty="0">
                <a:solidFill>
                  <a:srgbClr val="00B050"/>
                </a:solidFill>
                <a:cs typeface="B Nazanin" pitchFamily="2" charset="-78"/>
              </a:rPr>
              <a:t>ارتباط مسموميت با سن: </a:t>
            </a:r>
          </a:p>
        </p:txBody>
      </p:sp>
      <p:sp>
        <p:nvSpPr>
          <p:cNvPr id="3" name="Content Placeholder 2"/>
          <p:cNvSpPr>
            <a:spLocks noGrp="1"/>
          </p:cNvSpPr>
          <p:nvPr>
            <p:ph idx="1"/>
          </p:nvPr>
        </p:nvSpPr>
        <p:spPr>
          <a:xfrm>
            <a:off x="467544" y="1628800"/>
            <a:ext cx="8157592" cy="4608512"/>
          </a:xfrm>
          <a:solidFill>
            <a:schemeClr val="bg1"/>
          </a:solidFill>
          <a:ln>
            <a:solidFill>
              <a:srgbClr val="00B050"/>
            </a:solidFill>
          </a:ln>
        </p:spPr>
        <p:txBody>
          <a:bodyPr vert="horz" lIns="91440" tIns="45720" rIns="91440" bIns="45720" rtlCol="1">
            <a:normAutofit lnSpcReduction="10000"/>
          </a:bodyPr>
          <a:lstStyle/>
          <a:p>
            <a:pPr>
              <a:lnSpc>
                <a:spcPct val="150000"/>
              </a:lnSpc>
            </a:pPr>
            <a:r>
              <a:rPr lang="fa-IR" sz="2400" dirty="0">
                <a:cs typeface="B Nazanin" pitchFamily="2" charset="-78"/>
              </a:rPr>
              <a:t>سن ارتباط قوي با مسموميت دارد</a:t>
            </a:r>
          </a:p>
          <a:p>
            <a:pPr>
              <a:lnSpc>
                <a:spcPct val="150000"/>
              </a:lnSpc>
            </a:pPr>
            <a:r>
              <a:rPr lang="fa-IR" sz="2400" dirty="0">
                <a:solidFill>
                  <a:srgbClr val="FF0000"/>
                </a:solidFill>
                <a:cs typeface="B Nazanin" pitchFamily="2" charset="-78"/>
              </a:rPr>
              <a:t>كودكان زير 5 سال بيش از ساير كودكان در معرض خطر مسموميت قرار دارند</a:t>
            </a:r>
          </a:p>
          <a:p>
            <a:pPr>
              <a:lnSpc>
                <a:spcPct val="150000"/>
              </a:lnSpc>
            </a:pPr>
            <a:r>
              <a:rPr lang="fa-IR" sz="2400" dirty="0">
                <a:cs typeface="B Nazanin" pitchFamily="2" charset="-78"/>
              </a:rPr>
              <a:t> نسبت‌هاي مرگ و مير </a:t>
            </a:r>
            <a:r>
              <a:rPr lang="fa-IR" sz="2400" b="1" dirty="0">
                <a:cs typeface="B Nazanin" pitchFamily="2" charset="-78"/>
              </a:rPr>
              <a:t>در نوزادان در بيشترين حد </a:t>
            </a:r>
            <a:r>
              <a:rPr lang="fa-IR" sz="2400" dirty="0">
                <a:cs typeface="B Nazanin" pitchFamily="2" charset="-78"/>
              </a:rPr>
              <a:t>است و با افزايش سن تا 14 سالگي كاهش مي‌يابد، </a:t>
            </a:r>
            <a:r>
              <a:rPr lang="fa-IR" sz="2400" b="1" dirty="0">
                <a:cs typeface="B Nazanin" pitchFamily="2" charset="-78"/>
              </a:rPr>
              <a:t>بعد از آن دوباره در كودكان 15 سال به بالا  افزايش </a:t>
            </a:r>
            <a:r>
              <a:rPr lang="fa-IR" sz="2400" dirty="0">
                <a:cs typeface="B Nazanin" pitchFamily="2" charset="-78"/>
              </a:rPr>
              <a:t>مي‌يابد. </a:t>
            </a:r>
          </a:p>
          <a:p>
            <a:pPr>
              <a:lnSpc>
                <a:spcPct val="150000"/>
              </a:lnSpc>
            </a:pPr>
            <a:r>
              <a:rPr lang="fa-IR" sz="2400" dirty="0">
                <a:solidFill>
                  <a:srgbClr val="FF0000"/>
                </a:solidFill>
                <a:cs typeface="B Nazanin" pitchFamily="2" charset="-78"/>
              </a:rPr>
              <a:t>ميزان مسموميت كودكان به طور قابل توجهي در حدود دو سالگي افزايش مي‌يابد. </a:t>
            </a:r>
          </a:p>
          <a:p>
            <a:pPr>
              <a:lnSpc>
                <a:spcPct val="150000"/>
              </a:lnSpc>
            </a:pPr>
            <a:r>
              <a:rPr lang="fa-IR" sz="2400" dirty="0">
                <a:cs typeface="B Nazanin" pitchFamily="2" charset="-78"/>
              </a:rPr>
              <a:t>در كشورهاي با درآمد متوسط و كم درآمد، كودكان زير يكسال با بيشترين ميزان مسموميت مرگبار روبرو هستند</a:t>
            </a:r>
            <a:endParaRPr lang="en-US" sz="2400" dirty="0">
              <a:cs typeface="B Nazanin" pitchFamily="2" charset="-78"/>
            </a:endParaRPr>
          </a:p>
          <a:p>
            <a:pPr>
              <a:lnSpc>
                <a:spcPct val="150000"/>
              </a:lnSpc>
            </a:pPr>
            <a:endParaRPr lang="fa-IR" sz="2400" dirty="0">
              <a:cs typeface="B Nazanin" pitchFamily="2" charset="-7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8229600" cy="994122"/>
          </a:xfrm>
          <a:solidFill>
            <a:schemeClr val="bg1"/>
          </a:solidFill>
          <a:ln>
            <a:solidFill>
              <a:srgbClr val="00B050"/>
            </a:solidFill>
          </a:ln>
        </p:spPr>
        <p:txBody>
          <a:bodyPr vert="horz" lIns="91440" tIns="45720" rIns="91440" bIns="45720" rtlCol="1" anchor="ctr">
            <a:normAutofit/>
          </a:bodyPr>
          <a:lstStyle/>
          <a:p>
            <a:r>
              <a:rPr lang="fa-IR" sz="2800" b="1" dirty="0">
                <a:solidFill>
                  <a:srgbClr val="00B050"/>
                </a:solidFill>
                <a:cs typeface="B Nazanin" pitchFamily="2" charset="-78"/>
              </a:rPr>
              <a:t>ارتباط مسموميت با جنس: </a:t>
            </a:r>
            <a:r>
              <a:rPr lang="en-US" sz="2800" b="1" dirty="0">
                <a:solidFill>
                  <a:srgbClr val="00B050"/>
                </a:solidFill>
                <a:cs typeface="B Nazanin" pitchFamily="2" charset="-78"/>
              </a:rPr>
              <a:t/>
            </a:r>
            <a:br>
              <a:rPr lang="en-US" sz="2800" b="1" dirty="0">
                <a:solidFill>
                  <a:srgbClr val="00B050"/>
                </a:solidFill>
                <a:cs typeface="B Nazanin" pitchFamily="2" charset="-78"/>
              </a:rPr>
            </a:br>
            <a:endParaRPr lang="fa-IR" sz="2800" b="1" dirty="0">
              <a:solidFill>
                <a:srgbClr val="00B050"/>
              </a:solidFill>
              <a:cs typeface="B Nazanin" pitchFamily="2" charset="-78"/>
            </a:endParaRPr>
          </a:p>
        </p:txBody>
      </p:sp>
      <p:sp>
        <p:nvSpPr>
          <p:cNvPr id="3" name="Content Placeholder 2"/>
          <p:cNvSpPr>
            <a:spLocks noGrp="1"/>
          </p:cNvSpPr>
          <p:nvPr>
            <p:ph idx="1"/>
          </p:nvPr>
        </p:nvSpPr>
        <p:spPr>
          <a:xfrm>
            <a:off x="539552" y="1916832"/>
            <a:ext cx="8229600" cy="2664296"/>
          </a:xfrm>
          <a:solidFill>
            <a:schemeClr val="bg1"/>
          </a:solidFill>
          <a:ln>
            <a:solidFill>
              <a:srgbClr val="00B050"/>
            </a:solidFill>
          </a:ln>
        </p:spPr>
        <p:txBody>
          <a:bodyPr vert="horz" lIns="91440" tIns="45720" rIns="91440" bIns="45720" rtlCol="1">
            <a:normAutofit/>
          </a:bodyPr>
          <a:lstStyle/>
          <a:p>
            <a:pPr>
              <a:lnSpc>
                <a:spcPct val="150000"/>
              </a:lnSpc>
            </a:pPr>
            <a:r>
              <a:rPr lang="fa-IR" dirty="0">
                <a:cs typeface="B Nazanin" pitchFamily="2" charset="-78"/>
              </a:rPr>
              <a:t>در تمامي مناطق جهان پسران بيشتر از دختران مسموم مي‌شوند </a:t>
            </a:r>
            <a:endParaRPr lang="en-US" dirty="0">
              <a:cs typeface="B Nazanin" pitchFamily="2" charset="-78"/>
            </a:endParaRPr>
          </a:p>
          <a:p>
            <a:pPr>
              <a:lnSpc>
                <a:spcPct val="150000"/>
              </a:lnSpc>
            </a:pPr>
            <a:endParaRPr lang="fa-IR" dirty="0">
              <a:cs typeface="B Nazanin" pitchFamily="2" charset="-7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a:ln>
            <a:solidFill>
              <a:srgbClr val="00B050"/>
            </a:solidFill>
          </a:ln>
        </p:spPr>
        <p:txBody>
          <a:bodyPr vert="horz" lIns="91440" tIns="45720" rIns="91440" bIns="45720" rtlCol="1" anchor="ctr">
            <a:normAutofit/>
          </a:bodyPr>
          <a:lstStyle/>
          <a:p>
            <a:r>
              <a:rPr lang="fa-IR" sz="2800" b="1" dirty="0">
                <a:solidFill>
                  <a:srgbClr val="00B050"/>
                </a:solidFill>
                <a:cs typeface="B Nazanin" pitchFamily="2" charset="-78"/>
              </a:rPr>
              <a:t>محل‌هاي شایع مسموميت كودكان</a:t>
            </a:r>
            <a:r>
              <a:rPr lang="en-US" sz="2800" b="1" dirty="0">
                <a:solidFill>
                  <a:srgbClr val="00B050"/>
                </a:solidFill>
                <a:cs typeface="B Nazanin" pitchFamily="2" charset="-78"/>
              </a:rPr>
              <a:t/>
            </a:r>
            <a:br>
              <a:rPr lang="en-US" sz="2800" b="1" dirty="0">
                <a:solidFill>
                  <a:srgbClr val="00B050"/>
                </a:solidFill>
                <a:cs typeface="B Nazanin" pitchFamily="2" charset="-78"/>
              </a:rPr>
            </a:br>
            <a:endParaRPr lang="fa-IR" sz="2800" b="1" dirty="0">
              <a:solidFill>
                <a:srgbClr val="00B050"/>
              </a:solidFill>
              <a:cs typeface="B Nazanin" pitchFamily="2" charset="-78"/>
            </a:endParaRPr>
          </a:p>
        </p:txBody>
      </p:sp>
      <p:sp>
        <p:nvSpPr>
          <p:cNvPr id="3" name="Content Placeholder 2"/>
          <p:cNvSpPr>
            <a:spLocks noGrp="1"/>
          </p:cNvSpPr>
          <p:nvPr>
            <p:ph idx="1"/>
          </p:nvPr>
        </p:nvSpPr>
        <p:spPr>
          <a:xfrm>
            <a:off x="395536" y="1628800"/>
            <a:ext cx="8229600" cy="4536504"/>
          </a:xfrm>
          <a:solidFill>
            <a:schemeClr val="bg1"/>
          </a:solidFill>
          <a:ln>
            <a:solidFill>
              <a:srgbClr val="00B050"/>
            </a:solidFill>
          </a:ln>
        </p:spPr>
        <p:txBody>
          <a:bodyPr vert="horz" lIns="91440" tIns="45720" rIns="91440" bIns="45720" rtlCol="1">
            <a:normAutofit/>
          </a:bodyPr>
          <a:lstStyle/>
          <a:p>
            <a:pPr>
              <a:lnSpc>
                <a:spcPct val="150000"/>
              </a:lnSpc>
            </a:pPr>
            <a:r>
              <a:rPr lang="fa-IR" dirty="0">
                <a:cs typeface="B Nazanin" pitchFamily="2" charset="-78"/>
              </a:rPr>
              <a:t>بيشتر مسموميت‌ها در كودكان كم سن و سال در خانه، اتفاق مي‌افتد</a:t>
            </a:r>
          </a:p>
          <a:p>
            <a:pPr lvl="2"/>
            <a:r>
              <a:rPr lang="fa-IR" dirty="0"/>
              <a:t>آشپزخانه</a:t>
            </a:r>
          </a:p>
          <a:p>
            <a:pPr lvl="2"/>
            <a:r>
              <a:rPr lang="fa-IR" dirty="0"/>
              <a:t> حمام </a:t>
            </a:r>
          </a:p>
          <a:p>
            <a:pPr lvl="2"/>
            <a:r>
              <a:rPr lang="fa-IR" dirty="0"/>
              <a:t>اتاق خواب</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afterEffect">
                                  <p:stCondLst>
                                    <p:cond delay="100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ox(in)">
                                      <p:cBhvr>
                                        <p:cTn id="7" dur="500"/>
                                        <p:tgtEl>
                                          <p:spTgt spid="3">
                                            <p:txEl>
                                              <p:pRg st="1" end="1"/>
                                            </p:txEl>
                                          </p:spTgt>
                                        </p:tgtEl>
                                      </p:cBhvr>
                                    </p:animEffect>
                                  </p:childTnLst>
                                </p:cTn>
                              </p:par>
                            </p:childTnLst>
                          </p:cTn>
                        </p:par>
                        <p:par>
                          <p:cTn id="8" fill="hold">
                            <p:stCondLst>
                              <p:cond delay="1500"/>
                            </p:stCondLst>
                            <p:childTnLst>
                              <p:par>
                                <p:cTn id="9" presetID="4" presetClass="entr" presetSubtype="16" fill="hold" nodeType="afterEffect">
                                  <p:stCondLst>
                                    <p:cond delay="100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box(in)">
                                      <p:cBhvr>
                                        <p:cTn id="11" dur="2000"/>
                                        <p:tgtEl>
                                          <p:spTgt spid="3">
                                            <p:txEl>
                                              <p:pRg st="2" end="2"/>
                                            </p:txEl>
                                          </p:spTgt>
                                        </p:tgtEl>
                                      </p:cBhvr>
                                    </p:animEffect>
                                  </p:childTnLst>
                                </p:cTn>
                              </p:par>
                            </p:childTnLst>
                          </p:cTn>
                        </p:par>
                        <p:par>
                          <p:cTn id="12" fill="hold">
                            <p:stCondLst>
                              <p:cond delay="4500"/>
                            </p:stCondLst>
                            <p:childTnLst>
                              <p:par>
                                <p:cTn id="13" presetID="4" presetClass="entr" presetSubtype="16" fill="hold" nodeType="afterEffect">
                                  <p:stCondLst>
                                    <p:cond delay="100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box(in)">
                                      <p:cBhvr>
                                        <p:cTn id="15"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a:solidFill>
            <a:schemeClr val="bg1"/>
          </a:solidFill>
          <a:ln>
            <a:solidFill>
              <a:srgbClr val="00B050"/>
            </a:solidFill>
          </a:ln>
        </p:spPr>
        <p:txBody>
          <a:bodyPr vert="horz" lIns="91440" tIns="45720" rIns="91440" bIns="45720" rtlCol="1" anchor="ctr">
            <a:normAutofit fontScale="90000"/>
          </a:bodyPr>
          <a:lstStyle/>
          <a:p>
            <a:r>
              <a:rPr lang="fa-IR" sz="2800" b="1" dirty="0">
                <a:solidFill>
                  <a:srgbClr val="00B050"/>
                </a:solidFill>
                <a:cs typeface="B Nazanin" pitchFamily="2" charset="-78"/>
              </a:rPr>
              <a:t>براي پيشگيري از مسموميت چه بايد كرد؟ </a:t>
            </a:r>
            <a:r>
              <a:rPr lang="en-US" sz="2800" b="1" dirty="0">
                <a:solidFill>
                  <a:srgbClr val="00B050"/>
                </a:solidFill>
                <a:cs typeface="B Nazanin" pitchFamily="2" charset="-78"/>
              </a:rPr>
              <a:t/>
            </a:r>
            <a:br>
              <a:rPr lang="en-US" sz="2800" b="1" dirty="0">
                <a:solidFill>
                  <a:srgbClr val="00B050"/>
                </a:solidFill>
                <a:cs typeface="B Nazanin" pitchFamily="2" charset="-78"/>
              </a:rPr>
            </a:br>
            <a:endParaRPr lang="fa-IR" sz="2800" b="1" dirty="0">
              <a:solidFill>
                <a:srgbClr val="00B050"/>
              </a:solidFill>
              <a:cs typeface="B Nazanin" pitchFamily="2" charset="-78"/>
            </a:endParaRPr>
          </a:p>
        </p:txBody>
      </p:sp>
      <p:sp>
        <p:nvSpPr>
          <p:cNvPr id="3" name="Content Placeholder 2"/>
          <p:cNvSpPr>
            <a:spLocks noGrp="1"/>
          </p:cNvSpPr>
          <p:nvPr>
            <p:ph idx="1"/>
          </p:nvPr>
        </p:nvSpPr>
        <p:spPr>
          <a:xfrm>
            <a:off x="467544" y="1412776"/>
            <a:ext cx="8208912" cy="4968552"/>
          </a:xfrm>
          <a:solidFill>
            <a:schemeClr val="bg1"/>
          </a:solidFill>
          <a:ln>
            <a:solidFill>
              <a:srgbClr val="00B050"/>
            </a:solidFill>
          </a:ln>
        </p:spPr>
        <p:txBody>
          <a:bodyPr vert="horz" lIns="91440" tIns="45720" rIns="91440" bIns="45720" rtlCol="1">
            <a:normAutofit/>
          </a:bodyPr>
          <a:lstStyle/>
          <a:p>
            <a:pPr>
              <a:lnSpc>
                <a:spcPct val="150000"/>
              </a:lnSpc>
            </a:pPr>
            <a:r>
              <a:rPr lang="fa-IR" dirty="0">
                <a:cs typeface="B Nazanin" pitchFamily="2" charset="-78"/>
              </a:rPr>
              <a:t>زدودن خود سم مؤثرترين روش براي پيشگيري از تماس كودكان با سموم</a:t>
            </a:r>
          </a:p>
          <a:p>
            <a:pPr>
              <a:lnSpc>
                <a:spcPct val="150000"/>
              </a:lnSpc>
            </a:pPr>
            <a:r>
              <a:rPr lang="fa-IR" dirty="0">
                <a:cs typeface="B Nazanin" pitchFamily="2" charset="-78"/>
              </a:rPr>
              <a:t>جايگزين كردن داروهاي بالقوه سمي با مواد با سميت كمتر</a:t>
            </a:r>
          </a:p>
          <a:p>
            <a:pPr lvl="1"/>
            <a:r>
              <a:rPr lang="fa-IR" dirty="0">
                <a:solidFill>
                  <a:srgbClr val="007635"/>
                </a:solidFill>
                <a:cs typeface="B Nazanin" pitchFamily="2" charset="-78"/>
              </a:rPr>
              <a:t>جايگزين كردن بنزوديازپين‌ها به جاي باربيتورات‌ها</a:t>
            </a:r>
          </a:p>
          <a:p>
            <a:pPr lvl="1"/>
            <a:r>
              <a:rPr lang="fa-IR" dirty="0">
                <a:solidFill>
                  <a:srgbClr val="007635"/>
                </a:solidFill>
                <a:cs typeface="B Nazanin" pitchFamily="2" charset="-78"/>
              </a:rPr>
              <a:t>استامينوفن به جاي آسپرين</a:t>
            </a:r>
          </a:p>
          <a:p>
            <a:pPr>
              <a:lnSpc>
                <a:spcPct val="150000"/>
              </a:lnSpc>
            </a:pPr>
            <a:r>
              <a:rPr lang="fa-IR" dirty="0">
                <a:cs typeface="B Nazanin" pitchFamily="2" charset="-78"/>
              </a:rPr>
              <a:t>اختصاص سوبسيد‌هاي خاص براي توزيع آفت كش‌هاي ايمن و توزيع آفت كش‌هاي آلي تحت يك سيستم مديريت دقيق</a:t>
            </a:r>
            <a:endParaRPr lang="en-US" dirty="0">
              <a:cs typeface="B Nazanin" pitchFamily="2" charset="-78"/>
            </a:endParaRPr>
          </a:p>
          <a:p>
            <a:pPr lvl="1"/>
            <a:endParaRPr lang="en-US" dirty="0"/>
          </a:p>
          <a:p>
            <a:pPr lvl="1"/>
            <a:endParaRPr lang="fa-IR" dirty="0"/>
          </a:p>
          <a:p>
            <a:pPr>
              <a:lnSpc>
                <a:spcPct val="150000"/>
              </a:lnSpc>
            </a:pPr>
            <a:endParaRPr lang="en-US" dirty="0">
              <a:cs typeface="B Nazanin" pitchFamily="2" charset="-78"/>
            </a:endParaRPr>
          </a:p>
          <a:p>
            <a:pPr>
              <a:lnSpc>
                <a:spcPct val="150000"/>
              </a:lnSpc>
            </a:pPr>
            <a:endParaRPr lang="fa-IR" dirty="0">
              <a:cs typeface="B 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1000"/>
                                        <p:tgtEl>
                                          <p:spTgt spid="3">
                                            <p:bg/>
                                          </p:spTgt>
                                        </p:tgtEl>
                                      </p:cBhvr>
                                    </p:animEffect>
                                    <p:anim calcmode="lin" valueType="num">
                                      <p:cBhvr>
                                        <p:cTn id="8" dur="1000" fill="hold"/>
                                        <p:tgtEl>
                                          <p:spTgt spid="3">
                                            <p:bg/>
                                          </p:spTgt>
                                        </p:tgtEl>
                                        <p:attrNameLst>
                                          <p:attrName>ppt_x</p:attrName>
                                        </p:attrNameLst>
                                      </p:cBhvr>
                                      <p:tavLst>
                                        <p:tav tm="0">
                                          <p:val>
                                            <p:strVal val="#ppt_x"/>
                                          </p:val>
                                        </p:tav>
                                        <p:tav tm="100000">
                                          <p:val>
                                            <p:strVal val="#ppt_x"/>
                                          </p:val>
                                        </p:tav>
                                      </p:tavLst>
                                    </p:anim>
                                    <p:anim calcmode="lin" valueType="num">
                                      <p:cBhvr>
                                        <p:cTn id="9" dur="1000" fill="hold"/>
                                        <p:tgtEl>
                                          <p:spTgt spid="3">
                                            <p:bg/>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23" fill="hold">
                            <p:stCondLst>
                              <p:cond delay="1000"/>
                            </p:stCondLst>
                            <p:childTnLst>
                              <p:par>
                                <p:cTn id="24" presetID="42" presetClass="entr" presetSubtype="0" fill="hold" grpId="0" nodeType="after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2" presetClass="entr" presetSubtype="0" fill="hold" grpId="0" nodeType="after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fade">
                                      <p:cBhvr>
                                        <p:cTn id="32" dur="1000"/>
                                        <p:tgtEl>
                                          <p:spTgt spid="3">
                                            <p:txEl>
                                              <p:pRg st="3" end="3"/>
                                            </p:txEl>
                                          </p:spTgt>
                                        </p:tgtEl>
                                      </p:cBhvr>
                                    </p:animEffect>
                                    <p:anim calcmode="lin" valueType="num">
                                      <p:cBhvr>
                                        <p:cTn id="3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Effect transition="in" filter="fade">
                                      <p:cBhvr>
                                        <p:cTn id="39" dur="1000"/>
                                        <p:tgtEl>
                                          <p:spTgt spid="3">
                                            <p:txEl>
                                              <p:pRg st="4" end="4"/>
                                            </p:txEl>
                                          </p:spTgt>
                                        </p:tgtEl>
                                      </p:cBhvr>
                                    </p:animEffect>
                                    <p:anim calcmode="lin" valueType="num">
                                      <p:cBhvr>
                                        <p:cTn id="4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99FFCC">
            <a:alpha val="32000"/>
          </a:srgb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a:ln>
            <a:solidFill>
              <a:srgbClr val="00B050"/>
            </a:solidFill>
          </a:ln>
        </p:spPr>
        <p:txBody>
          <a:bodyPr vert="horz" lIns="91440" tIns="45720" rIns="91440" bIns="45720" rtlCol="1" anchor="ctr">
            <a:normAutofit/>
          </a:bodyPr>
          <a:lstStyle/>
          <a:p>
            <a:r>
              <a:rPr lang="fa-IR" sz="2800" b="1" dirty="0">
                <a:solidFill>
                  <a:srgbClr val="00B050"/>
                </a:solidFill>
                <a:cs typeface="B Nazanin" pitchFamily="2" charset="-78"/>
              </a:rPr>
              <a:t>براي پيشگيري از مسموميت چه بايد كرد؟ </a:t>
            </a:r>
            <a:br>
              <a:rPr lang="fa-IR" sz="2800" b="1" dirty="0">
                <a:solidFill>
                  <a:srgbClr val="00B050"/>
                </a:solidFill>
                <a:cs typeface="B Nazanin" pitchFamily="2" charset="-78"/>
              </a:rPr>
            </a:br>
            <a:r>
              <a:rPr lang="fa-IR" sz="2800" b="1" dirty="0">
                <a:solidFill>
                  <a:srgbClr val="00B050"/>
                </a:solidFill>
                <a:cs typeface="B Nazanin" pitchFamily="2" charset="-78"/>
              </a:rPr>
              <a:t>آموزش نحوه پيشگيري از </a:t>
            </a:r>
            <a:r>
              <a:rPr lang="fa-IR" sz="2800" b="1" dirty="0" err="1" smtClean="0">
                <a:solidFill>
                  <a:srgbClr val="00B050"/>
                </a:solidFill>
                <a:cs typeface="B Nazanin" pitchFamily="2" charset="-78"/>
              </a:rPr>
              <a:t>مسموميت</a:t>
            </a:r>
            <a:endParaRPr lang="fa-IR" sz="2800" b="1" dirty="0">
              <a:solidFill>
                <a:srgbClr val="00B050"/>
              </a:solidFill>
              <a:cs typeface="B Nazanin" pitchFamily="2" charset="-78"/>
            </a:endParaRPr>
          </a:p>
        </p:txBody>
      </p:sp>
      <p:sp>
        <p:nvSpPr>
          <p:cNvPr id="3" name="Content Placeholder 2"/>
          <p:cNvSpPr>
            <a:spLocks noGrp="1"/>
          </p:cNvSpPr>
          <p:nvPr>
            <p:ph idx="1"/>
          </p:nvPr>
        </p:nvSpPr>
        <p:spPr>
          <a:xfrm>
            <a:off x="457200" y="1628800"/>
            <a:ext cx="8229600" cy="4896544"/>
          </a:xfrm>
          <a:solidFill>
            <a:schemeClr val="bg1"/>
          </a:solidFill>
          <a:ln>
            <a:solidFill>
              <a:srgbClr val="00B050"/>
            </a:solidFill>
          </a:ln>
        </p:spPr>
        <p:txBody>
          <a:bodyPr vert="horz" lIns="91440" tIns="45720" rIns="91440" bIns="45720" rtlCol="1">
            <a:normAutofit/>
          </a:bodyPr>
          <a:lstStyle/>
          <a:p>
            <a:pPr>
              <a:lnSpc>
                <a:spcPct val="150000"/>
              </a:lnSpc>
            </a:pPr>
            <a:r>
              <a:rPr lang="fa-IR" dirty="0">
                <a:cs typeface="B Nazanin" pitchFamily="2" charset="-78"/>
              </a:rPr>
              <a:t>برنامه‌هاي آموزشي به تنهايي تأثير زيادي در پیشگیری از مسموميت كودكان ندارد</a:t>
            </a:r>
          </a:p>
          <a:p>
            <a:pPr>
              <a:lnSpc>
                <a:spcPct val="150000"/>
              </a:lnSpc>
            </a:pPr>
            <a:r>
              <a:rPr lang="fa-IR" dirty="0">
                <a:cs typeface="B Nazanin" pitchFamily="2" charset="-78"/>
              </a:rPr>
              <a:t> موارد زير در تقويت اثربخشي پيام‌های آموزشی  مؤثر </a:t>
            </a:r>
            <a:r>
              <a:rPr lang="fa-IR" dirty="0" smtClean="0">
                <a:cs typeface="B Nazanin" pitchFamily="2" charset="-78"/>
              </a:rPr>
              <a:t>است</a:t>
            </a:r>
            <a:r>
              <a:rPr lang="en-US" dirty="0" smtClean="0">
                <a:cs typeface="B Nazanin" pitchFamily="2" charset="-78"/>
              </a:rPr>
              <a:t>:</a:t>
            </a:r>
            <a:endParaRPr lang="fa-IR" dirty="0">
              <a:cs typeface="B Nazanin" pitchFamily="2" charset="-78"/>
            </a:endParaRPr>
          </a:p>
          <a:p>
            <a:pPr lvl="2">
              <a:buFont typeface="Wingdings" panose="05000000000000000000" pitchFamily="2" charset="2"/>
              <a:buChar char="ü"/>
            </a:pPr>
            <a:r>
              <a:rPr lang="fa-IR" dirty="0">
                <a:solidFill>
                  <a:srgbClr val="007635"/>
                </a:solidFill>
                <a:cs typeface="B Nazanin" pitchFamily="2" charset="-78"/>
              </a:rPr>
              <a:t>آموزش والدين و مراقبان در زمینه خطرات مواد مضر و نحوه مقابله با آن‌ها</a:t>
            </a:r>
          </a:p>
          <a:p>
            <a:pPr lvl="2">
              <a:buFont typeface="Wingdings" panose="05000000000000000000" pitchFamily="2" charset="2"/>
              <a:buChar char="ü"/>
            </a:pPr>
            <a:r>
              <a:rPr lang="fa-IR" dirty="0">
                <a:solidFill>
                  <a:srgbClr val="C00000"/>
                </a:solidFill>
                <a:cs typeface="B Nazanin" pitchFamily="2" charset="-78"/>
              </a:rPr>
              <a:t>قانونگذاري به منظور عدم استفاده از ظروف نامناسب براي نگهداري مواد خطرناك</a:t>
            </a:r>
          </a:p>
          <a:p>
            <a:pPr lvl="2">
              <a:buFont typeface="Wingdings" panose="05000000000000000000" pitchFamily="2" charset="2"/>
              <a:buChar char="ü"/>
            </a:pPr>
            <a:r>
              <a:rPr lang="fa-IR" dirty="0">
                <a:solidFill>
                  <a:srgbClr val="007635"/>
                </a:solidFill>
                <a:cs typeface="B Nazanin" pitchFamily="2" charset="-78"/>
              </a:rPr>
              <a:t> بسته‌بندي مواد مضر بطوري كه دور از دسترس كودكان باشند</a:t>
            </a:r>
          </a:p>
          <a:p>
            <a:pPr lvl="2">
              <a:buFont typeface="Wingdings" panose="05000000000000000000" pitchFamily="2" charset="2"/>
              <a:buChar char="ü"/>
            </a:pPr>
            <a:r>
              <a:rPr lang="fa-IR" dirty="0">
                <a:solidFill>
                  <a:srgbClr val="C00000"/>
                </a:solidFill>
                <a:cs typeface="B Nazanin" pitchFamily="2" charset="-78"/>
              </a:rPr>
              <a:t>بازديدهاي خانگي توسط مراقبان بهداشتي</a:t>
            </a:r>
            <a:endParaRPr lang="en-US" dirty="0">
              <a:solidFill>
                <a:srgbClr val="C00000"/>
              </a:solidFill>
              <a:cs typeface="B Nazanin" pitchFamily="2" charset="-78"/>
            </a:endParaRPr>
          </a:p>
          <a:p>
            <a:pPr>
              <a:lnSpc>
                <a:spcPct val="150000"/>
              </a:lnSpc>
            </a:pPr>
            <a:endParaRPr lang="fa-IR" dirty="0">
              <a:cs typeface="B Nazanin" pitchFamily="2" charset="-78"/>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nodeType="after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1000"/>
                                        <p:tgtEl>
                                          <p:spTgt spid="3">
                                            <p:txEl>
                                              <p:pRg st="2" end="2"/>
                                            </p:txEl>
                                          </p:spTgt>
                                        </p:tgtEl>
                                      </p:cBhvr>
                                    </p:animEffect>
                                    <p:anim calcmode="lin" valueType="num">
                                      <p:cBhvr>
                                        <p:cTn id="1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7" presetClass="entr" presetSubtype="0"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1000"/>
                                        <p:tgtEl>
                                          <p:spTgt spid="3">
                                            <p:txEl>
                                              <p:pRg st="3" end="3"/>
                                            </p:txEl>
                                          </p:spTgt>
                                        </p:tgtEl>
                                      </p:cBhvr>
                                    </p:animEffect>
                                    <p:anim calcmode="lin" valueType="num">
                                      <p:cBhvr>
                                        <p:cTn id="21"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7"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7" presetClass="entr" presetSubtype="0" fill="hold" nodeType="click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fade">
                                      <p:cBhvr>
                                        <p:cTn id="34" dur="1000"/>
                                        <p:tgtEl>
                                          <p:spTgt spid="3">
                                            <p:txEl>
                                              <p:pRg st="5" end="5"/>
                                            </p:txEl>
                                          </p:spTgt>
                                        </p:tgtEl>
                                      </p:cBhvr>
                                    </p:animEffect>
                                    <p:anim calcmode="lin" valueType="num">
                                      <p:cBhvr>
                                        <p:cTn id="3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1564</TotalTime>
  <Words>3257</Words>
  <Application>Microsoft Office PowerPoint</Application>
  <PresentationFormat>نمایش روی پرده (4:3)</PresentationFormat>
  <Paragraphs>229</Paragraphs>
  <Slides>32</Slides>
  <Notes>0</Notes>
  <HiddenSlides>0</HiddenSlides>
  <MMClips>0</MMClips>
  <ScaleCrop>false</ScaleCrop>
  <HeadingPairs>
    <vt:vector size="6" baseType="variant">
      <vt:variant>
        <vt:lpstr>نوع خط بکاربرده شده</vt:lpstr>
      </vt:variant>
      <vt:variant>
        <vt:i4>6</vt:i4>
      </vt:variant>
      <vt:variant>
        <vt:lpstr>طرح زمینه</vt:lpstr>
      </vt:variant>
      <vt:variant>
        <vt:i4>1</vt:i4>
      </vt:variant>
      <vt:variant>
        <vt:lpstr>عنوان های اسلاید</vt:lpstr>
      </vt:variant>
      <vt:variant>
        <vt:i4>32</vt:i4>
      </vt:variant>
    </vt:vector>
  </HeadingPairs>
  <TitlesOfParts>
    <vt:vector size="39" baseType="lpstr">
      <vt:lpstr>Arial</vt:lpstr>
      <vt:lpstr>B Nazanin</vt:lpstr>
      <vt:lpstr>B Zar</vt:lpstr>
      <vt:lpstr>Calibri</vt:lpstr>
      <vt:lpstr>Times New Roman</vt:lpstr>
      <vt:lpstr>Wingdings</vt:lpstr>
      <vt:lpstr>Office Theme</vt:lpstr>
      <vt:lpstr>ارائه PowerPoint</vt:lpstr>
      <vt:lpstr>مسموميت   </vt:lpstr>
      <vt:lpstr>اپيدميولوژي </vt:lpstr>
      <vt:lpstr>در كشور ما  بر اساس نظام مراقبت مرگ كودكان 59-1 ماهه از سال 1389-1386</vt:lpstr>
      <vt:lpstr>ارتباط مسموميت با سن: </vt:lpstr>
      <vt:lpstr>ارتباط مسموميت با جنس:  </vt:lpstr>
      <vt:lpstr>محل‌هاي شایع مسموميت كودكان </vt:lpstr>
      <vt:lpstr>براي پيشگيري از مسموميت چه بايد كرد؟  </vt:lpstr>
      <vt:lpstr>براي پيشگيري از مسموميت چه بايد كرد؟  آموزش نحوه پيشگيري از مسموميت</vt:lpstr>
      <vt:lpstr>براي پيشگيري از مسموميت چه بايد كرد؟  </vt:lpstr>
      <vt:lpstr>براي پيشگيري از مسموميت چه بايد كرد؟ </vt:lpstr>
      <vt:lpstr>براي پيشگيري از مسموميت چه بايد كرد؟</vt:lpstr>
      <vt:lpstr>براي پيشگيري از مسموميت چه بايد كرد؟</vt:lpstr>
      <vt:lpstr>رفتارهاي ايمن استفاده از داروها </vt:lpstr>
      <vt:lpstr>رفتارهاي ايمن استفاده از محصولات و مواد شيميايي خانگي  </vt:lpstr>
      <vt:lpstr>تهيه خمير بازي ايمن براي كودكان</vt:lpstr>
      <vt:lpstr>رفتارهای ایمن نگه‌داری از گل و گیاه در خانه:</vt:lpstr>
      <vt:lpstr>ارائه PowerPoint</vt:lpstr>
      <vt:lpstr>نكات كليدي پيشگيري از مسموميت :</vt:lpstr>
      <vt:lpstr> مسمومیت با سرب </vt:lpstr>
      <vt:lpstr>در صورتي كه كودكي مسموم شد چه باید کرد؟</vt:lpstr>
      <vt:lpstr>در صورتي كه كودكي مسموم شد چه باید کرد؟</vt:lpstr>
      <vt:lpstr>در صورتي كه كودكي مسموم شد چه باید کرد؟   مسمومیت با مايعات پاك كننده  </vt:lpstr>
      <vt:lpstr>در صورتي كه كودكي مسموم شد چه باید کرد؟   در صورت بلع مواد سوزاننده</vt:lpstr>
      <vt:lpstr>در صورتي كه كودكي مسموم شد چه باید کرد؟  ) مسمومیت با هيدروكربن‌ها(</vt:lpstr>
      <vt:lpstr> در صورتي كه كودكي مسموم شد چه باید کرد؟   مسمومیت با دارو </vt:lpstr>
      <vt:lpstr> در صورتي كه كودكي مسموم شد چه باید کرد؟   مسمومیت با دارو </vt:lpstr>
      <vt:lpstr>ممنوعیت استفاده از شربت اپیکاک و شستشوی معده </vt:lpstr>
      <vt:lpstr>در صورتي كه كودكي مسموم شد چه باید کرد؟   التهاب های پوستی ناشی از تماس  با گیاهانی مانند گزنه :</vt:lpstr>
      <vt:lpstr>در صورتي كه كودكي مسموم شد چه باید کرد؟   مسمومیت با قارچ وحشی </vt:lpstr>
      <vt:lpstr>فيلم </vt:lpstr>
      <vt:lpstr>سلامت باشيد </vt:lpstr>
    </vt:vector>
  </TitlesOfParts>
  <Company>Office07</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بچه‌هاي كوچك، حوادث بزرگ </dc:title>
  <dc:creator>abolghasemi-n</dc:creator>
  <cp:lastModifiedBy>SHB</cp:lastModifiedBy>
  <cp:revision>337</cp:revision>
  <dcterms:created xsi:type="dcterms:W3CDTF">2014-06-15T06:31:52Z</dcterms:created>
  <dcterms:modified xsi:type="dcterms:W3CDTF">2014-10-28T17:36:26Z</dcterms:modified>
</cp:coreProperties>
</file>