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21" r:id="rId2"/>
    <p:sldId id="257" r:id="rId3"/>
    <p:sldId id="258" r:id="rId4"/>
    <p:sldId id="316" r:id="rId5"/>
    <p:sldId id="275" r:id="rId6"/>
    <p:sldId id="276" r:id="rId7"/>
    <p:sldId id="260" r:id="rId8"/>
    <p:sldId id="261" r:id="rId9"/>
    <p:sldId id="317" r:id="rId10"/>
    <p:sldId id="298" r:id="rId11"/>
    <p:sldId id="299" r:id="rId12"/>
    <p:sldId id="318" r:id="rId13"/>
    <p:sldId id="300" r:id="rId14"/>
    <p:sldId id="301" r:id="rId15"/>
    <p:sldId id="302" r:id="rId16"/>
    <p:sldId id="303" r:id="rId17"/>
    <p:sldId id="304" r:id="rId18"/>
    <p:sldId id="267" r:id="rId19"/>
    <p:sldId id="274" r:id="rId20"/>
    <p:sldId id="310" r:id="rId21"/>
    <p:sldId id="305" r:id="rId22"/>
    <p:sldId id="306" r:id="rId23"/>
    <p:sldId id="311" r:id="rId24"/>
    <p:sldId id="312" r:id="rId25"/>
    <p:sldId id="307" r:id="rId26"/>
    <p:sldId id="308" r:id="rId27"/>
    <p:sldId id="313" r:id="rId28"/>
    <p:sldId id="314" r:id="rId29"/>
    <p:sldId id="309" r:id="rId30"/>
    <p:sldId id="315" r:id="rId31"/>
    <p:sldId id="319" r:id="rId32"/>
    <p:sldId id="322" r:id="rId3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6600CC"/>
    <a:srgbClr val="007635"/>
    <a:srgbClr val="51D35D"/>
    <a:srgbClr val="00FF99"/>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سبک متوسط 2 - آکسان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4660"/>
  </p:normalViewPr>
  <p:slideViewPr>
    <p:cSldViewPr>
      <p:cViewPr varScale="1">
        <p:scale>
          <a:sx n="89" d="100"/>
          <a:sy n="89" d="100"/>
        </p:scale>
        <p:origin x="94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5D1B4F24-8050-432A-A987-06971A218C0B}" type="datetimeFigureOut">
              <a:rPr lang="fa-IR" smtClean="0"/>
              <a:pPr/>
              <a:t>1436/01/05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D1B4F24-8050-432A-A987-06971A218C0B}" type="datetimeFigureOut">
              <a:rPr lang="fa-IR" smtClean="0"/>
              <a:pPr/>
              <a:t>1436/01/05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D1B4F24-8050-432A-A987-06971A218C0B}" type="datetimeFigureOut">
              <a:rPr lang="fa-IR" smtClean="0"/>
              <a:pPr/>
              <a:t>1436/01/05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D1B4F24-8050-432A-A987-06971A218C0B}" type="datetimeFigureOut">
              <a:rPr lang="fa-IR" smtClean="0"/>
              <a:pPr/>
              <a:t>1436/01/05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1B4F24-8050-432A-A987-06971A218C0B}" type="datetimeFigureOut">
              <a:rPr lang="fa-IR" smtClean="0"/>
              <a:pPr/>
              <a:t>1436/01/05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5D1B4F24-8050-432A-A987-06971A218C0B}" type="datetimeFigureOut">
              <a:rPr lang="fa-IR" smtClean="0"/>
              <a:pPr/>
              <a:t>1436/01/05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5D1B4F24-8050-432A-A987-06971A218C0B}" type="datetimeFigureOut">
              <a:rPr lang="fa-IR" smtClean="0"/>
              <a:pPr/>
              <a:t>1436/01/05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5D1B4F24-8050-432A-A987-06971A218C0B}" type="datetimeFigureOut">
              <a:rPr lang="fa-IR" smtClean="0"/>
              <a:pPr/>
              <a:t>1436/01/05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B4F24-8050-432A-A987-06971A218C0B}" type="datetimeFigureOut">
              <a:rPr lang="fa-IR" smtClean="0"/>
              <a:pPr/>
              <a:t>1436/01/05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1B4F24-8050-432A-A987-06971A218C0B}" type="datetimeFigureOut">
              <a:rPr lang="fa-IR" smtClean="0"/>
              <a:pPr/>
              <a:t>1436/01/05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1B4F24-8050-432A-A987-06971A218C0B}" type="datetimeFigureOut">
              <a:rPr lang="fa-IR" smtClean="0"/>
              <a:pPr/>
              <a:t>1436/01/05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CC">
            <a:alpha val="3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1B4F24-8050-432A-A987-06971A218C0B}" type="datetimeFigureOut">
              <a:rPr lang="fa-IR" smtClean="0"/>
              <a:pPr/>
              <a:t>1436/01/05</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8E4BC58-C6E1-46A1-A28E-4ED601E90704}"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film%20accidence/&#1605;&#1587;&#1605;&#1608;&#1605;&#1610;&#1578;/&#1605;&#1587;&#1605;&#1608;&#1605;&#1610;&#1578;%20&#1576;&#1575;%20&#1583;&#1575;&#1585;&#1608;&#1607;&#1575;.mpg" TargetMode="External"/><Relationship Id="rId2" Type="http://schemas.openxmlformats.org/officeDocument/2006/relationships/hyperlink" Target="film%20accidence/&#1605;&#1587;&#1605;&#1608;&#1605;&#1610;&#1578;/&#1581;&#1608;&#1575;&#1583;&#1579;%20&#1582;&#1575;&#1606;&#1711;&#1740;.DAT" TargetMode="External"/><Relationship Id="rId1" Type="http://schemas.openxmlformats.org/officeDocument/2006/relationships/slideLayout" Target="../slideLayouts/slideLayout2.xml"/><Relationship Id="rId4" Type="http://schemas.openxmlformats.org/officeDocument/2006/relationships/hyperlink" Target="film%20accidence/&#1605;&#1587;&#1605;&#1608;&#1605;&#1610;&#1578;/&#1605;&#1587;&#1605;&#1608;&#1605;&#1610;&#1578;%20&#1576;&#1575;%20&#1587;&#1605;.mpg"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jeld morabian.bmp"/>
          <p:cNvPicPr>
            <a:picLocks noChangeAspect="1"/>
          </p:cNvPicPr>
          <p:nvPr/>
        </p:nvPicPr>
        <p:blipFill>
          <a:blip r:embed="rId2"/>
          <a:stretch>
            <a:fillRect/>
          </a:stretch>
        </p:blipFill>
        <p:spPr>
          <a:xfrm>
            <a:off x="467544" y="404664"/>
            <a:ext cx="3888433" cy="5021304"/>
          </a:xfrm>
          <a:prstGeom prst="rect">
            <a:avLst/>
          </a:prstGeom>
          <a:ln>
            <a:solidFill>
              <a:srgbClr val="00B050"/>
            </a:solidFill>
          </a:ln>
        </p:spPr>
      </p:pic>
      <p:pic>
        <p:nvPicPr>
          <p:cNvPr id="8" name="Picture 7" descr="013.jpg"/>
          <p:cNvPicPr>
            <a:picLocks noChangeAspect="1"/>
          </p:cNvPicPr>
          <p:nvPr/>
        </p:nvPicPr>
        <p:blipFill>
          <a:blip r:embed="rId3" cstate="print"/>
          <a:stretch>
            <a:fillRect/>
          </a:stretch>
        </p:blipFill>
        <p:spPr>
          <a:xfrm>
            <a:off x="5652120" y="1124744"/>
            <a:ext cx="2376265" cy="2016224"/>
          </a:xfrm>
          <a:prstGeom prst="rect">
            <a:avLst/>
          </a:prstGeom>
          <a:ln>
            <a:solidFill>
              <a:srgbClr val="00B050"/>
            </a:solidFill>
          </a:ln>
        </p:spPr>
      </p:pic>
      <p:pic>
        <p:nvPicPr>
          <p:cNvPr id="4" name="Picture 5" descr="1 masmoo.bmp"/>
          <p:cNvPicPr>
            <a:picLocks noChangeAspect="1"/>
          </p:cNvPicPr>
          <p:nvPr/>
        </p:nvPicPr>
        <p:blipFill>
          <a:blip r:embed="rId4"/>
          <a:stretch>
            <a:fillRect/>
          </a:stretch>
        </p:blipFill>
        <p:spPr>
          <a:xfrm>
            <a:off x="195120" y="5517232"/>
            <a:ext cx="8644668" cy="109098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bg1"/>
          </a:solidFill>
          <a:ln>
            <a:solidFill>
              <a:srgbClr val="00B050"/>
            </a:solidFill>
          </a:ln>
        </p:spPr>
        <p:txBody>
          <a:bodyPr vert="horz" lIns="91440" tIns="45720" rIns="91440" bIns="45720" rtlCol="1" anchor="ctr">
            <a:normAutofit fontScale="90000"/>
          </a:bodyPr>
          <a:lstStyle/>
          <a:p>
            <a:r>
              <a:rPr lang="fa-IR" sz="2800" b="1" dirty="0">
                <a:solidFill>
                  <a:srgbClr val="00B050"/>
                </a:solidFill>
                <a:cs typeface="B Nazanin" pitchFamily="2" charset="-78"/>
              </a:rPr>
              <a:t>براي پيشگيري از مسموميت چه بايد كرد؟ </a:t>
            </a:r>
            <a:r>
              <a:rPr lang="en-US" sz="2800" b="1" dirty="0">
                <a:solidFill>
                  <a:srgbClr val="00B050"/>
                </a:solidFill>
                <a:cs typeface="B Nazanin" pitchFamily="2" charset="-78"/>
              </a:rPr>
              <a:t/>
            </a:r>
            <a:br>
              <a:rPr lang="en-US" sz="2800" b="1" dirty="0">
                <a:solidFill>
                  <a:srgbClr val="00B050"/>
                </a:solidFill>
                <a:cs typeface="B Nazanin" pitchFamily="2" charset="-78"/>
              </a:rPr>
            </a:br>
            <a:endParaRPr lang="fa-IR" sz="2800" b="1" dirty="0">
              <a:solidFill>
                <a:srgbClr val="00B050"/>
              </a:solidFill>
              <a:cs typeface="B Nazanin" pitchFamily="2" charset="-78"/>
            </a:endParaRPr>
          </a:p>
        </p:txBody>
      </p:sp>
      <p:sp>
        <p:nvSpPr>
          <p:cNvPr id="3" name="Content Placeholder 2"/>
          <p:cNvSpPr>
            <a:spLocks noGrp="1"/>
          </p:cNvSpPr>
          <p:nvPr>
            <p:ph idx="1"/>
          </p:nvPr>
        </p:nvSpPr>
        <p:spPr>
          <a:xfrm>
            <a:off x="467544" y="1340768"/>
            <a:ext cx="8208912" cy="5328592"/>
          </a:xfrm>
          <a:solidFill>
            <a:schemeClr val="bg1"/>
          </a:solidFill>
          <a:ln>
            <a:solidFill>
              <a:srgbClr val="00B050"/>
            </a:solidFill>
          </a:ln>
        </p:spPr>
        <p:txBody>
          <a:bodyPr>
            <a:noAutofit/>
          </a:bodyPr>
          <a:lstStyle/>
          <a:p>
            <a:pPr lvl="0"/>
            <a:r>
              <a:rPr lang="fa-IR" sz="2200" dirty="0" smtClean="0">
                <a:cs typeface="B Nazanin" pitchFamily="2" charset="-78"/>
              </a:rPr>
              <a:t>بسته‌بندي‌هاي قفل‌دار يكي از بهترين موفقيت‌ها در پيشگيري از مسموميت‌هاي غير عمدي كودكان است</a:t>
            </a:r>
          </a:p>
          <a:p>
            <a:pPr lvl="0"/>
            <a:r>
              <a:rPr lang="fa-IR" sz="2200" dirty="0" smtClean="0">
                <a:solidFill>
                  <a:srgbClr val="C00000"/>
                </a:solidFill>
                <a:cs typeface="B Nazanin" pitchFamily="2" charset="-78"/>
              </a:rPr>
              <a:t>توزيع آزاد و گسترده ظروف با بست و قفل كودك، در پيشگيري از مسموميت‌هاي غير عمدي كودكان مؤثر است </a:t>
            </a:r>
          </a:p>
          <a:p>
            <a:pPr lvl="0"/>
            <a:r>
              <a:rPr lang="fa-IR" sz="2200" dirty="0" smtClean="0">
                <a:cs typeface="B Nazanin" pitchFamily="2" charset="-78"/>
              </a:rPr>
              <a:t>تست استاندارد درهاي قفل كودك كه در بيشتر كشورها اتخاذ شده است چنين است كه حداقل 85 درصد كودكان 42 تا 51 ماهه نبايد قادر به باز كردن ظرف در عرض 5 دقيقه باشند و حداقل 80 درصد آن‌ها بايد در باز كردن ظرف بدون توضيح شفاهي ناتوان باشند. البته هيچ بسته‌بندي در برابر كودكان مصون نيست، در اين تست‌ها ممكن است تا 20 درصد كودكان 42 تا 51 ماهه قادر به باز كردن در بسته با قفل كودك باشند</a:t>
            </a:r>
          </a:p>
          <a:p>
            <a:pPr lvl="0"/>
            <a:r>
              <a:rPr lang="fa-IR" sz="2200" dirty="0" smtClean="0">
                <a:solidFill>
                  <a:srgbClr val="C00000"/>
                </a:solidFill>
                <a:cs typeface="B Nazanin" pitchFamily="2" charset="-78"/>
              </a:rPr>
              <a:t>والدين بايد بدانند كه ممكن است كودك خردسالشان قادر به باز كردن درب چنين ظرف‌هايي باشد لذا وجود قفل‌‌هاي ضد كودك نبايد از نظارت والدين بكاهد</a:t>
            </a:r>
            <a:endParaRPr lang="en-US" sz="2200" dirty="0" smtClean="0">
              <a:solidFill>
                <a:srgbClr val="C00000"/>
              </a:solidFill>
              <a:cs typeface="B Nazanin" pitchFamily="2" charset="-78"/>
            </a:endParaRPr>
          </a:p>
          <a:p>
            <a:pPr lvl="0"/>
            <a:r>
              <a:rPr lang="fa-IR" sz="2200" dirty="0" smtClean="0">
                <a:cs typeface="B Nazanin" pitchFamily="2" charset="-78"/>
              </a:rPr>
              <a:t>چسباندن برچسب‌هاي هشدار دهنده روي ظروف داروها و مواد مضر، بر روي كودكان در معرض خطر زير 6 سال هيچ تأثير قابل توجهي نشان نداده است. حتي گفته شده است كه در برخي موارد برچسب‌هاي هشدار دهنده ممكن است كودكان را جذب كند</a:t>
            </a:r>
          </a:p>
          <a:p>
            <a:pPr lvl="0"/>
            <a:endParaRPr lang="en-US" sz="2200" dirty="0" smtClean="0">
              <a:cs typeface="B Nazanin" pitchFamily="2" charset="-78"/>
            </a:endParaRPr>
          </a:p>
          <a:p>
            <a:pPr lvl="0"/>
            <a:endParaRPr lang="fa-IR" sz="2200" dirty="0">
              <a:cs typeface="B Nazani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bg1"/>
          </a:solidFill>
          <a:ln>
            <a:solidFill>
              <a:srgbClr val="00B050"/>
            </a:solidFill>
          </a:ln>
        </p:spPr>
        <p:txBody>
          <a:bodyPr vert="horz" lIns="91440" tIns="45720" rIns="91440" bIns="45720" rtlCol="1" anchor="ctr">
            <a:normAutofit/>
          </a:bodyPr>
          <a:lstStyle/>
          <a:p>
            <a:r>
              <a:rPr lang="fa-IR" sz="2800" b="1" dirty="0">
                <a:solidFill>
                  <a:srgbClr val="00B050"/>
                </a:solidFill>
                <a:cs typeface="B Nazanin" pitchFamily="2" charset="-78"/>
              </a:rPr>
              <a:t>براي پيشگيري از مسموميت چه بايد كرد؟ </a:t>
            </a:r>
          </a:p>
        </p:txBody>
      </p:sp>
      <p:sp>
        <p:nvSpPr>
          <p:cNvPr id="3" name="Content Placeholder 2"/>
          <p:cNvSpPr>
            <a:spLocks noGrp="1"/>
          </p:cNvSpPr>
          <p:nvPr>
            <p:ph idx="1"/>
          </p:nvPr>
        </p:nvSpPr>
        <p:spPr>
          <a:xfrm>
            <a:off x="467544" y="1484784"/>
            <a:ext cx="8208912" cy="5184576"/>
          </a:xfrm>
          <a:solidFill>
            <a:schemeClr val="bg1"/>
          </a:solidFill>
          <a:ln>
            <a:solidFill>
              <a:srgbClr val="00B050"/>
            </a:solidFill>
          </a:ln>
        </p:spPr>
        <p:txBody>
          <a:bodyPr vert="horz" lIns="91440" tIns="45720" rIns="91440" bIns="45720" rtlCol="1">
            <a:noAutofit/>
          </a:bodyPr>
          <a:lstStyle/>
          <a:p>
            <a:r>
              <a:rPr lang="fa-IR" sz="2200" b="1" dirty="0">
                <a:solidFill>
                  <a:srgbClr val="C00000"/>
                </a:solidFill>
                <a:cs typeface="B Nazanin" pitchFamily="2" charset="-78"/>
              </a:rPr>
              <a:t>وضع و اعمال  قوانين حمايتي از </a:t>
            </a:r>
            <a:r>
              <a:rPr lang="fa-IR" sz="2200" b="1" dirty="0" err="1" smtClean="0">
                <a:solidFill>
                  <a:srgbClr val="C00000"/>
                </a:solidFill>
                <a:cs typeface="B Nazanin" pitchFamily="2" charset="-78"/>
              </a:rPr>
              <a:t>قبيل</a:t>
            </a:r>
            <a:r>
              <a:rPr lang="en-US" sz="2200" b="1" dirty="0" smtClean="0">
                <a:solidFill>
                  <a:srgbClr val="C00000"/>
                </a:solidFill>
                <a:cs typeface="B Nazanin" pitchFamily="2" charset="-78"/>
              </a:rPr>
              <a:t>:</a:t>
            </a:r>
            <a:r>
              <a:rPr lang="fa-IR" sz="2200" b="1" dirty="0" smtClean="0">
                <a:solidFill>
                  <a:srgbClr val="C00000"/>
                </a:solidFill>
                <a:cs typeface="B Nazanin" pitchFamily="2" charset="-78"/>
              </a:rPr>
              <a:t> </a:t>
            </a:r>
            <a:endParaRPr lang="fa-IR" sz="2200" b="1" dirty="0">
              <a:solidFill>
                <a:srgbClr val="C00000"/>
              </a:solidFill>
              <a:cs typeface="B Nazanin" pitchFamily="2" charset="-78"/>
            </a:endParaRPr>
          </a:p>
          <a:p>
            <a:pPr lvl="1">
              <a:lnSpc>
                <a:spcPct val="150000"/>
              </a:lnSpc>
              <a:buFont typeface="Wingdings" panose="05000000000000000000" pitchFamily="2" charset="2"/>
              <a:buChar char="v"/>
            </a:pPr>
            <a:r>
              <a:rPr lang="fa-IR" sz="2400" dirty="0">
                <a:cs typeface="B Nazanin" panose="00000400000000000000" pitchFamily="2" charset="-78"/>
              </a:rPr>
              <a:t>نگهداري مواد سمي در جعبه‌هاي قفل‌دار</a:t>
            </a:r>
          </a:p>
          <a:p>
            <a:pPr lvl="1">
              <a:lnSpc>
                <a:spcPct val="150000"/>
              </a:lnSpc>
              <a:buFont typeface="Wingdings" panose="05000000000000000000" pitchFamily="2" charset="2"/>
              <a:buChar char="v"/>
            </a:pPr>
            <a:r>
              <a:rPr lang="fa-IR" sz="2400" dirty="0">
                <a:solidFill>
                  <a:srgbClr val="007635"/>
                </a:solidFill>
                <a:cs typeface="B Nazanin" panose="00000400000000000000" pitchFamily="2" charset="-78"/>
              </a:rPr>
              <a:t> برچسب واضح و مناسب نگهداري در مكان‌هايي كه در دسترس كودكان يا نزديك مواد غذايي نباشد</a:t>
            </a:r>
          </a:p>
          <a:p>
            <a:pPr lvl="1">
              <a:lnSpc>
                <a:spcPct val="150000"/>
              </a:lnSpc>
              <a:buFont typeface="Wingdings" panose="05000000000000000000" pitchFamily="2" charset="2"/>
              <a:buChar char="v"/>
            </a:pPr>
            <a:r>
              <a:rPr lang="fa-IR" sz="2400" dirty="0">
                <a:cs typeface="B Nazanin" panose="00000400000000000000" pitchFamily="2" charset="-78"/>
              </a:rPr>
              <a:t> وضع استانداردها و قوانيني براي توليد، نگهداري، توزيع و دورريزي مواد سمي</a:t>
            </a:r>
          </a:p>
          <a:p>
            <a:pPr lvl="1">
              <a:lnSpc>
                <a:spcPct val="150000"/>
              </a:lnSpc>
              <a:buFont typeface="Wingdings" panose="05000000000000000000" pitchFamily="2" charset="2"/>
              <a:buChar char="v"/>
            </a:pPr>
            <a:r>
              <a:rPr lang="fa-IR" sz="2400" dirty="0">
                <a:solidFill>
                  <a:srgbClr val="007635"/>
                </a:solidFill>
                <a:cs typeface="B Nazanin" panose="00000400000000000000" pitchFamily="2" charset="-78"/>
              </a:rPr>
              <a:t>وضع قوانيني در مورد بسته‌بندي با قفل كودك براي داروها، حشره‌كش‌ها، مرگ موش‌ها و مواد سمي خانگي</a:t>
            </a:r>
          </a:p>
        </p:txBody>
      </p:sp>
      <p:pic>
        <p:nvPicPr>
          <p:cNvPr id="4" name="Picture 3" descr="2 masmoo.bmp"/>
          <p:cNvPicPr>
            <a:picLocks noChangeAspect="1"/>
          </p:cNvPicPr>
          <p:nvPr/>
        </p:nvPicPr>
        <p:blipFill>
          <a:blip r:embed="rId2"/>
          <a:stretch>
            <a:fillRect/>
          </a:stretch>
        </p:blipFill>
        <p:spPr>
          <a:xfrm>
            <a:off x="467544" y="5158552"/>
            <a:ext cx="2027161" cy="151080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bg1"/>
          </a:solidFill>
          <a:ln>
            <a:solidFill>
              <a:srgbClr val="00B050"/>
            </a:solidFill>
          </a:ln>
        </p:spPr>
        <p:txBody>
          <a:bodyPr vert="horz" lIns="91440" tIns="45720" rIns="91440" bIns="45720" rtlCol="1" anchor="ctr">
            <a:normAutofit/>
          </a:bodyPr>
          <a:lstStyle/>
          <a:p>
            <a:r>
              <a:rPr lang="fa-IR" sz="2800" b="1" dirty="0">
                <a:solidFill>
                  <a:srgbClr val="00B050"/>
                </a:solidFill>
                <a:cs typeface="B Nazanin" pitchFamily="2" charset="-78"/>
              </a:rPr>
              <a:t>براي پيشگيري از مسموميت چه بايد </a:t>
            </a:r>
            <a:r>
              <a:rPr lang="fa-IR" sz="2800" b="1" dirty="0" err="1">
                <a:solidFill>
                  <a:srgbClr val="00B050"/>
                </a:solidFill>
                <a:cs typeface="B Nazanin" pitchFamily="2" charset="-78"/>
              </a:rPr>
              <a:t>كرد</a:t>
            </a:r>
            <a:r>
              <a:rPr lang="fa-IR" sz="2800" b="1" dirty="0" smtClean="0">
                <a:solidFill>
                  <a:srgbClr val="00B050"/>
                </a:solidFill>
                <a:cs typeface="B Nazanin" pitchFamily="2" charset="-78"/>
              </a:rPr>
              <a:t>؟</a:t>
            </a:r>
            <a:endParaRPr lang="fa-IR" sz="2800" b="1" dirty="0">
              <a:solidFill>
                <a:srgbClr val="00B050"/>
              </a:solidFill>
              <a:cs typeface="B Nazanin" pitchFamily="2" charset="-78"/>
            </a:endParaRPr>
          </a:p>
        </p:txBody>
      </p:sp>
      <p:sp>
        <p:nvSpPr>
          <p:cNvPr id="3" name="Content Placeholder 2"/>
          <p:cNvSpPr>
            <a:spLocks noGrp="1"/>
          </p:cNvSpPr>
          <p:nvPr>
            <p:ph idx="1"/>
          </p:nvPr>
        </p:nvSpPr>
        <p:spPr>
          <a:xfrm>
            <a:off x="457200" y="1340768"/>
            <a:ext cx="8229600" cy="5040560"/>
          </a:xfrm>
          <a:solidFill>
            <a:schemeClr val="bg1"/>
          </a:solidFill>
          <a:ln>
            <a:solidFill>
              <a:srgbClr val="00B050"/>
            </a:solidFill>
          </a:ln>
        </p:spPr>
        <p:txBody>
          <a:bodyPr vert="horz" lIns="91440" tIns="45720" rIns="91440" bIns="45720" rtlCol="1">
            <a:noAutofit/>
          </a:bodyPr>
          <a:lstStyle/>
          <a:p>
            <a:r>
              <a:rPr lang="fa-IR" sz="2200" dirty="0">
                <a:cs typeface="B Nazanin" pitchFamily="2" charset="-78"/>
              </a:rPr>
              <a:t>نگهداري سموم در خانه در محل مطمئن و ايمن، جايي كه كودكان </a:t>
            </a:r>
          </a:p>
          <a:p>
            <a:r>
              <a:rPr lang="fa-IR" sz="2200" dirty="0">
                <a:cs typeface="B Nazanin" pitchFamily="2" charset="-78"/>
              </a:rPr>
              <a:t>     به آن دسترسي نداشته باشند</a:t>
            </a:r>
          </a:p>
          <a:p>
            <a:r>
              <a:rPr lang="fa-IR" sz="2200" dirty="0">
                <a:solidFill>
                  <a:srgbClr val="C00000"/>
                </a:solidFill>
                <a:cs typeface="B Nazanin" pitchFamily="2" charset="-78"/>
              </a:rPr>
              <a:t>محل نگه‌داری محصولات خانگی خطرناک بايد از محل نگه‌داری </a:t>
            </a:r>
          </a:p>
          <a:p>
            <a:r>
              <a:rPr lang="fa-IR" sz="2200" dirty="0">
                <a:solidFill>
                  <a:srgbClr val="C00000"/>
                </a:solidFill>
                <a:cs typeface="B Nazanin" pitchFamily="2" charset="-78"/>
              </a:rPr>
              <a:t>    مواد غذایی مجزا باشد. </a:t>
            </a:r>
          </a:p>
          <a:p>
            <a:r>
              <a:rPr lang="fa-IR" sz="2200" dirty="0">
                <a:cs typeface="B Nazanin" pitchFamily="2" charset="-78"/>
              </a:rPr>
              <a:t>داروها، كيف لوازم بهداشتي و آرايشي در جايي امن و دور از</a:t>
            </a:r>
          </a:p>
          <a:p>
            <a:r>
              <a:rPr lang="fa-IR" sz="2200" dirty="0">
                <a:cs typeface="B Nazanin" pitchFamily="2" charset="-78"/>
              </a:rPr>
              <a:t>     دسترس كودكان نگهداري شوند</a:t>
            </a:r>
          </a:p>
          <a:p>
            <a:r>
              <a:rPr lang="fa-IR" sz="2200" dirty="0">
                <a:solidFill>
                  <a:srgbClr val="C00000"/>
                </a:solidFill>
                <a:cs typeface="B Nazanin" pitchFamily="2" charset="-78"/>
              </a:rPr>
              <a:t>غذاها در ظرف های درباز نگه‌داری نشوند</a:t>
            </a:r>
          </a:p>
          <a:p>
            <a:r>
              <a:rPr lang="fa-IR" sz="2200" dirty="0">
                <a:cs typeface="B Nazanin" pitchFamily="2" charset="-78"/>
              </a:rPr>
              <a:t>غذای باقیمانده در ظرف تمیز و در یخچال نگهداری شود</a:t>
            </a:r>
          </a:p>
          <a:p>
            <a:r>
              <a:rPr lang="fa-IR" sz="2200" dirty="0">
                <a:solidFill>
                  <a:srgbClr val="C00000"/>
                </a:solidFill>
                <a:cs typeface="B Nazanin" pitchFamily="2" charset="-78"/>
              </a:rPr>
              <a:t>هنگامي‌كه از غذاي نگهداري شده در يخچال يا فريزر استفاده مي‌شود بايد به مقدار مصرف گرم شود و از برگرداندن باقي‌مانده غذا به يخچال و فريزر خودداري شود</a:t>
            </a:r>
          </a:p>
          <a:p>
            <a:r>
              <a:rPr lang="fa-IR" sz="2200" dirty="0">
                <a:cs typeface="B Nazanin" pitchFamily="2" charset="-78"/>
              </a:rPr>
              <a:t>هیچ غذایی بیشتر از تاریخ مصرفش نگه‌داری نشود </a:t>
            </a:r>
          </a:p>
          <a:p>
            <a:r>
              <a:rPr lang="fa-IR" sz="2200" dirty="0">
                <a:solidFill>
                  <a:srgbClr val="C00000"/>
                </a:solidFill>
                <a:cs typeface="B Nazanin" pitchFamily="2" charset="-78"/>
              </a:rPr>
              <a:t>گياهان چه سمي و چه غير سمي از دسترس كودكان دور نگه‌داشته شوند </a:t>
            </a:r>
            <a:endParaRPr lang="en-US" sz="2200" dirty="0">
              <a:solidFill>
                <a:srgbClr val="C00000"/>
              </a:solidFill>
              <a:cs typeface="B Nazanin" pitchFamily="2" charset="-78"/>
            </a:endParaRPr>
          </a:p>
          <a:p>
            <a:endParaRPr lang="fa-IR" sz="2200" dirty="0">
              <a:cs typeface="B Nazanin" pitchFamily="2" charset="-78"/>
            </a:endParaRPr>
          </a:p>
        </p:txBody>
      </p:sp>
      <p:pic>
        <p:nvPicPr>
          <p:cNvPr id="4" name="Picture 3" descr="3 mas.bmp"/>
          <p:cNvPicPr>
            <a:picLocks noChangeAspect="1"/>
          </p:cNvPicPr>
          <p:nvPr/>
        </p:nvPicPr>
        <p:blipFill>
          <a:blip r:embed="rId2"/>
          <a:stretch>
            <a:fillRect/>
          </a:stretch>
        </p:blipFill>
        <p:spPr>
          <a:xfrm>
            <a:off x="645572" y="1916832"/>
            <a:ext cx="1694180" cy="20107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17" presetClass="entr" presetSubtype="10"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par>
                          <p:cTn id="24" fill="hold">
                            <p:stCondLst>
                              <p:cond delay="2000"/>
                            </p:stCondLst>
                            <p:childTnLst>
                              <p:par>
                                <p:cTn id="25" presetID="17" presetClass="entr" presetSubtype="1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par>
                          <p:cTn id="29" fill="hold">
                            <p:stCondLst>
                              <p:cond delay="2500"/>
                            </p:stCondLst>
                            <p:childTnLst>
                              <p:par>
                                <p:cTn id="30" presetID="17" presetClass="entr" presetSubtype="1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par>
                          <p:cTn id="34" fill="hold">
                            <p:stCondLst>
                              <p:cond delay="3000"/>
                            </p:stCondLst>
                            <p:childTnLst>
                              <p:par>
                                <p:cTn id="35" presetID="17" presetClass="entr" presetSubtype="1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par>
                          <p:cTn id="39" fill="hold">
                            <p:stCondLst>
                              <p:cond delay="3500"/>
                            </p:stCondLst>
                            <p:childTnLst>
                              <p:par>
                                <p:cTn id="40" presetID="17" presetClass="entr" presetSubtype="10"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par>
                          <p:cTn id="44" fill="hold">
                            <p:stCondLst>
                              <p:cond delay="4000"/>
                            </p:stCondLst>
                            <p:childTnLst>
                              <p:par>
                                <p:cTn id="45" presetID="17" presetClass="entr" presetSubtype="10"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par>
                          <p:cTn id="49" fill="hold">
                            <p:stCondLst>
                              <p:cond delay="4500"/>
                            </p:stCondLst>
                            <p:childTnLst>
                              <p:par>
                                <p:cTn id="50" presetID="17" presetClass="entr" presetSubtype="10" fill="hold" grpId="0" nodeType="after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p:cTn id="5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par>
                          <p:cTn id="54" fill="hold">
                            <p:stCondLst>
                              <p:cond delay="5000"/>
                            </p:stCondLst>
                            <p:childTnLst>
                              <p:par>
                                <p:cTn id="55" presetID="17" presetClass="entr" presetSubtype="10" fill="hold" grpId="0" nodeType="after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p:cTn id="57"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par>
                          <p:cTn id="59" fill="hold">
                            <p:stCondLst>
                              <p:cond delay="5500"/>
                            </p:stCondLst>
                            <p:childTnLst>
                              <p:par>
                                <p:cTn id="60" presetID="17" presetClass="entr" presetSubtype="10" fill="hold" grpId="0" nodeType="after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 calcmode="lin" valueType="num">
                                      <p:cBhvr>
                                        <p:cTn id="6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3" dur="500" fill="hold"/>
                                        <p:tgtEl>
                                          <p:spTgt spid="3">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bg1"/>
          </a:solidFill>
          <a:ln>
            <a:solidFill>
              <a:srgbClr val="00B050"/>
            </a:solidFill>
          </a:ln>
        </p:spPr>
        <p:txBody>
          <a:bodyPr vert="horz" lIns="91440" tIns="45720" rIns="91440" bIns="45720" rtlCol="1" anchor="ctr">
            <a:normAutofit/>
          </a:bodyPr>
          <a:lstStyle/>
          <a:p>
            <a:r>
              <a:rPr lang="fa-IR" sz="2800" b="1" dirty="0">
                <a:solidFill>
                  <a:srgbClr val="00B050"/>
                </a:solidFill>
                <a:cs typeface="B Nazanin" pitchFamily="2" charset="-78"/>
              </a:rPr>
              <a:t>براي پيشگيري از مسموميت چه بايد </a:t>
            </a:r>
            <a:r>
              <a:rPr lang="fa-IR" sz="2800" b="1" dirty="0" err="1">
                <a:solidFill>
                  <a:srgbClr val="00B050"/>
                </a:solidFill>
                <a:cs typeface="B Nazanin" pitchFamily="2" charset="-78"/>
              </a:rPr>
              <a:t>كرد</a:t>
            </a:r>
            <a:r>
              <a:rPr lang="fa-IR" sz="2800" b="1" dirty="0" smtClean="0">
                <a:solidFill>
                  <a:srgbClr val="00B050"/>
                </a:solidFill>
                <a:cs typeface="B Nazanin" pitchFamily="2" charset="-78"/>
              </a:rPr>
              <a:t>؟</a:t>
            </a:r>
            <a:endParaRPr lang="fa-IR" sz="2800" b="1" dirty="0">
              <a:solidFill>
                <a:srgbClr val="00B050"/>
              </a:solidFill>
              <a:cs typeface="B Nazanin" pitchFamily="2" charset="-78"/>
            </a:endParaRPr>
          </a:p>
        </p:txBody>
      </p:sp>
      <p:sp>
        <p:nvSpPr>
          <p:cNvPr id="3" name="Content Placeholder 2"/>
          <p:cNvSpPr>
            <a:spLocks noGrp="1"/>
          </p:cNvSpPr>
          <p:nvPr>
            <p:ph idx="1"/>
          </p:nvPr>
        </p:nvSpPr>
        <p:spPr>
          <a:xfrm>
            <a:off x="467544" y="1412776"/>
            <a:ext cx="8208912" cy="5184576"/>
          </a:xfrm>
          <a:solidFill>
            <a:schemeClr val="bg1"/>
          </a:solidFill>
          <a:ln>
            <a:solidFill>
              <a:srgbClr val="00B050"/>
            </a:solidFill>
          </a:ln>
        </p:spPr>
        <p:txBody>
          <a:bodyPr vert="horz" lIns="91440" tIns="45720" rIns="91440" bIns="45720" rtlCol="1">
            <a:noAutofit/>
          </a:bodyPr>
          <a:lstStyle/>
          <a:p>
            <a:endParaRPr lang="en-US" sz="2800" dirty="0" smtClean="0">
              <a:cs typeface="B Nazanin" pitchFamily="2" charset="-78"/>
            </a:endParaRPr>
          </a:p>
          <a:p>
            <a:r>
              <a:rPr lang="fa-IR" sz="2800" dirty="0" smtClean="0">
                <a:cs typeface="B Nazanin" pitchFamily="2" charset="-78"/>
              </a:rPr>
              <a:t>پیش </a:t>
            </a:r>
            <a:r>
              <a:rPr lang="fa-IR" sz="2800" dirty="0">
                <a:cs typeface="B Nazanin" pitchFamily="2" charset="-78"/>
              </a:rPr>
              <a:t>از خرید منزل يا رنگ‌آميزي منزل باید از وضعیت سرب رنگ‌های ساختمان مطلع شد</a:t>
            </a:r>
          </a:p>
          <a:p>
            <a:r>
              <a:rPr lang="fa-IR" sz="2800" dirty="0">
                <a:solidFill>
                  <a:srgbClr val="FF0000"/>
                </a:solidFill>
                <a:cs typeface="B Nazanin" pitchFamily="2" charset="-78"/>
              </a:rPr>
              <a:t>تمام وسایل کودک مانند کالسکه، تخت، اسباب بازی‌ها و خميرهاي بازي از نظر وجود رنگ های حاوی سرب بررسی شوند </a:t>
            </a:r>
            <a:endParaRPr lang="en-US" sz="2800" dirty="0">
              <a:solidFill>
                <a:srgbClr val="FF0000"/>
              </a:solidFill>
              <a:cs typeface="B Nazanin" pitchFamily="2" charset="-78"/>
            </a:endParaRPr>
          </a:p>
          <a:p>
            <a:r>
              <a:rPr lang="fa-IR" sz="2800" dirty="0">
                <a:cs typeface="B Nazanin" pitchFamily="2" charset="-78"/>
              </a:rPr>
              <a:t>براي پيشگيري از مسموميت با مونواكسيد كربن اطمينان حاصل شود كه مجاري تهويه منزل مسدود نيستند و  لوازم شعله‌سوز به طور منظم توسط يك مهندس واجد شرايط سرويس مي‌شوند. </a:t>
            </a:r>
          </a:p>
          <a:p>
            <a:r>
              <a:rPr lang="fa-IR" sz="2800" dirty="0">
                <a:solidFill>
                  <a:srgbClr val="FF0000"/>
                </a:solidFill>
                <a:cs typeface="B Nazanin" pitchFamily="2" charset="-78"/>
              </a:rPr>
              <a:t>هشدار دهنده مونواكسيد كربن در هر كجا كه لوازم خانگي شعله سوز يا آتش باز وجود دارد تعبيه شود</a:t>
            </a:r>
            <a:endParaRPr lang="en-US" sz="2800" dirty="0">
              <a:solidFill>
                <a:srgbClr val="FF0000"/>
              </a:solidFill>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par>
                          <p:cTn id="21" fill="hold">
                            <p:stCondLst>
                              <p:cond delay="2000"/>
                            </p:stCondLst>
                            <p:childTnLst>
                              <p:par>
                                <p:cTn id="22" presetID="14" presetClass="entr" presetSubtype="10"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4" dur="500"/>
                                        <p:tgtEl>
                                          <p:spTgt spid="3">
                                            <p:txEl>
                                              <p:pRg st="1" end="1"/>
                                            </p:txEl>
                                          </p:spTgt>
                                        </p:tgtEl>
                                      </p:cBhvr>
                                    </p:animEffect>
                                  </p:childTnLst>
                                </p:cTn>
                              </p:par>
                              <p:par>
                                <p:cTn id="25" presetID="14" presetClass="entr" presetSubtype="10" fill="hold" grpId="0" nodeType="withEffect">
                                  <p:stCondLst>
                                    <p:cond delay="10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2" dur="500"/>
                                        <p:tgtEl>
                                          <p:spTgt spid="3">
                                            <p:txEl>
                                              <p:pRg st="3" end="3"/>
                                            </p:txEl>
                                          </p:spTgt>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bg1"/>
          </a:solidFill>
          <a:ln>
            <a:solidFill>
              <a:srgbClr val="00B050"/>
            </a:solidFill>
          </a:ln>
        </p:spPr>
        <p:txBody>
          <a:bodyPr vert="horz" lIns="91440" tIns="45720" rIns="91440" bIns="45720" rtlCol="1" anchor="ctr">
            <a:normAutofit/>
          </a:bodyPr>
          <a:lstStyle/>
          <a:p>
            <a:r>
              <a:rPr lang="fa-IR" sz="2800" b="1" dirty="0">
                <a:solidFill>
                  <a:srgbClr val="00B050"/>
                </a:solidFill>
                <a:cs typeface="B Nazanin" pitchFamily="2" charset="-78"/>
              </a:rPr>
              <a:t>رفتارهاي ايمن استفاده از داروها </a:t>
            </a:r>
          </a:p>
        </p:txBody>
      </p:sp>
      <p:sp>
        <p:nvSpPr>
          <p:cNvPr id="3" name="Content Placeholder 2"/>
          <p:cNvSpPr>
            <a:spLocks noGrp="1"/>
          </p:cNvSpPr>
          <p:nvPr>
            <p:ph idx="1"/>
          </p:nvPr>
        </p:nvSpPr>
        <p:spPr>
          <a:xfrm>
            <a:off x="467544" y="1412776"/>
            <a:ext cx="8229600" cy="5112568"/>
          </a:xfrm>
          <a:solidFill>
            <a:schemeClr val="bg1"/>
          </a:solidFill>
          <a:ln>
            <a:solidFill>
              <a:srgbClr val="00B050"/>
            </a:solidFill>
          </a:ln>
        </p:spPr>
        <p:txBody>
          <a:bodyPr vert="horz" lIns="91440" tIns="45720" rIns="91440" bIns="45720" rtlCol="1">
            <a:noAutofit/>
          </a:bodyPr>
          <a:lstStyle/>
          <a:p>
            <a:r>
              <a:rPr lang="fa-IR" sz="1800" dirty="0">
                <a:cs typeface="B Nazanin" pitchFamily="2" charset="-78"/>
              </a:rPr>
              <a:t>داروها بايد به نحو مناسبي خارج از دسترس و ديد كودكان خردسال نگهداري شوند. </a:t>
            </a:r>
          </a:p>
          <a:p>
            <a:r>
              <a:rPr lang="fa-IR" sz="1800" dirty="0">
                <a:solidFill>
                  <a:srgbClr val="FF0000"/>
                </a:solidFill>
                <a:cs typeface="B Nazanin" pitchFamily="2" charset="-78"/>
              </a:rPr>
              <a:t>يك قفسه در طبقات بالا</a:t>
            </a:r>
          </a:p>
          <a:p>
            <a:r>
              <a:rPr lang="fa-IR" sz="1800" dirty="0">
                <a:cs typeface="B Nazanin" pitchFamily="2" charset="-78"/>
              </a:rPr>
              <a:t>يك قفسه با دستگيره مقاوم در برابر كودك</a:t>
            </a:r>
          </a:p>
          <a:p>
            <a:r>
              <a:rPr lang="fa-IR" sz="1800" dirty="0">
                <a:solidFill>
                  <a:srgbClr val="FF0000"/>
                </a:solidFill>
                <a:cs typeface="B Nazanin" pitchFamily="2" charset="-78"/>
              </a:rPr>
              <a:t>يك كابينت دارويي داراي قفل </a:t>
            </a:r>
          </a:p>
          <a:p>
            <a:r>
              <a:rPr lang="fa-IR" sz="1800" dirty="0">
                <a:cs typeface="B Nazanin" pitchFamily="2" charset="-78"/>
              </a:rPr>
              <a:t>يك چمدان قفل دار </a:t>
            </a:r>
          </a:p>
          <a:p>
            <a:r>
              <a:rPr lang="fa-IR" sz="1800" dirty="0">
                <a:solidFill>
                  <a:srgbClr val="FF0000"/>
                </a:solidFill>
                <a:cs typeface="B Nazanin" pitchFamily="2" charset="-78"/>
              </a:rPr>
              <a:t>داروها روي ميز آرايش، در كيف دستي بخصوص كيف دستي مادر بزرگ و يا در يخچال نگه‌داري نشوند. </a:t>
            </a:r>
          </a:p>
          <a:p>
            <a:r>
              <a:rPr lang="fa-IR" sz="1800" dirty="0">
                <a:solidFill>
                  <a:srgbClr val="FF0000"/>
                </a:solidFill>
                <a:cs typeface="B Nazanin" pitchFamily="2" charset="-78"/>
              </a:rPr>
              <a:t>همه داروها در ظرف اصلي خود نگهداري شوند</a:t>
            </a:r>
          </a:p>
          <a:p>
            <a:r>
              <a:rPr lang="fa-IR" sz="1800" dirty="0">
                <a:cs typeface="B Nazanin" pitchFamily="2" charset="-78"/>
              </a:rPr>
              <a:t>درپوش‌هاي مقاوم در برابر كودك،‌در كار او وقفه ايجاد مي‌كنند ولي سد راه او نمي‌شوند.</a:t>
            </a:r>
            <a:endParaRPr lang="en-US" sz="1800" dirty="0">
              <a:cs typeface="B Nazanin" pitchFamily="2" charset="-78"/>
            </a:endParaRPr>
          </a:p>
          <a:p>
            <a:r>
              <a:rPr lang="fa-IR" sz="1800" dirty="0">
                <a:solidFill>
                  <a:srgbClr val="FF0000"/>
                </a:solidFill>
                <a:cs typeface="B Nazanin" pitchFamily="2" charset="-78"/>
              </a:rPr>
              <a:t>هرگز به کودکان گفته نشود که داروها و ویتامین ها شکلات هستند. </a:t>
            </a:r>
            <a:endParaRPr lang="en-US" sz="1800" dirty="0">
              <a:solidFill>
                <a:srgbClr val="FF0000"/>
              </a:solidFill>
              <a:cs typeface="B Nazanin" pitchFamily="2" charset="-78"/>
            </a:endParaRPr>
          </a:p>
          <a:p>
            <a:r>
              <a:rPr lang="fa-IR" sz="1800" dirty="0">
                <a:cs typeface="B Nazanin" pitchFamily="2" charset="-78"/>
              </a:rPr>
              <a:t>بهتر است دارو زمانی مصرف شود که کودک  در اطراف والدين نیست، زیرا کودکان از بزرگترها تقلید می کنند. </a:t>
            </a:r>
            <a:endParaRPr lang="en-US" sz="1800" dirty="0">
              <a:cs typeface="B Nazanin" pitchFamily="2" charset="-78"/>
            </a:endParaRPr>
          </a:p>
          <a:p>
            <a:r>
              <a:rPr lang="fa-IR" sz="1800" dirty="0">
                <a:solidFill>
                  <a:srgbClr val="FF0000"/>
                </a:solidFill>
                <a:cs typeface="B Nazanin" pitchFamily="2" charset="-78"/>
              </a:rPr>
              <a:t>با احتياط در مورد نحوه مصرف داروها به كودكان آموزش داده شود. </a:t>
            </a:r>
            <a:endParaRPr lang="en-US" sz="1800" dirty="0">
              <a:solidFill>
                <a:srgbClr val="FF0000"/>
              </a:solidFill>
              <a:cs typeface="B Nazanin" pitchFamily="2" charset="-78"/>
            </a:endParaRPr>
          </a:p>
          <a:p>
            <a:r>
              <a:rPr lang="fa-IR" sz="1800" dirty="0">
                <a:cs typeface="B Nazanin" pitchFamily="2" charset="-78"/>
              </a:rPr>
              <a:t>داروهاي تاريخ گذشته نگه‌داري نشوند و نابود شوند و  اضافه داروهاي مصرفي دور ريخته شوند. </a:t>
            </a:r>
          </a:p>
          <a:p>
            <a:r>
              <a:rPr lang="fa-IR" sz="1800" dirty="0">
                <a:solidFill>
                  <a:srgbClr val="FF0000"/>
                </a:solidFill>
                <a:cs typeface="B Nazanin" pitchFamily="2" charset="-78"/>
              </a:rPr>
              <a:t>قفسه‌هاي دارو حداقل 2 بار در سال پاكسازي شوند و داروهاي قديمي دور ريخته شوند. </a:t>
            </a:r>
            <a:endParaRPr lang="en-US" sz="1800" dirty="0">
              <a:solidFill>
                <a:srgbClr val="FF0000"/>
              </a:solidFill>
              <a:cs typeface="B Nazanin" pitchFamily="2" charset="-78"/>
            </a:endParaRPr>
          </a:p>
          <a:p>
            <a:r>
              <a:rPr lang="fa-IR" sz="1800" dirty="0">
                <a:cs typeface="B Nazanin" pitchFamily="2" charset="-78"/>
              </a:rPr>
              <a:t>والدين بايد هنگام حضور در منزل بستگان یا دوستان مراقب باشند، چون ممکن است آن‌ها از قواعد مشابهی پیروی نکنند.</a:t>
            </a:r>
            <a:endParaRPr lang="en-US" sz="1800" dirty="0">
              <a:cs typeface="B Nazanin" pitchFamily="2" charset="-78"/>
            </a:endParaRPr>
          </a:p>
          <a:p>
            <a:endParaRPr lang="fa-IR" sz="1800" dirty="0">
              <a:cs typeface="B Nazanin" pitchFamily="2" charset="-78"/>
            </a:endParaRPr>
          </a:p>
        </p:txBody>
      </p:sp>
      <p:pic>
        <p:nvPicPr>
          <p:cNvPr id="4" name="Picture 3" descr="4 mas.bmp"/>
          <p:cNvPicPr>
            <a:picLocks noChangeAspect="1"/>
          </p:cNvPicPr>
          <p:nvPr/>
        </p:nvPicPr>
        <p:blipFill>
          <a:blip r:embed="rId2"/>
          <a:stretch>
            <a:fillRect/>
          </a:stretch>
        </p:blipFill>
        <p:spPr>
          <a:xfrm>
            <a:off x="683568" y="1556792"/>
            <a:ext cx="1800200" cy="142379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
                                        <p:tgtEl>
                                          <p:spTgt spid="4"/>
                                        </p:tgtEl>
                                      </p:cBhvr>
                                    </p:animEffect>
                                    <p:anim calcmode="lin" valueType="num">
                                      <p:cBhvr>
                                        <p:cTn id="8" dur="400" fill="hold"/>
                                        <p:tgtEl>
                                          <p:spTgt spid="4"/>
                                        </p:tgtEl>
                                        <p:attrNameLst>
                                          <p:attrName>ppt_x</p:attrName>
                                        </p:attrNameLst>
                                      </p:cBhvr>
                                      <p:tavLst>
                                        <p:tav tm="0">
                                          <p:val>
                                            <p:strVal val="#ppt_x"/>
                                          </p:val>
                                        </p:tav>
                                        <p:tav tm="100000">
                                          <p:val>
                                            <p:strVal val="#ppt_x"/>
                                          </p:val>
                                        </p:tav>
                                      </p:tavLst>
                                    </p:anim>
                                    <p:anim calcmode="lin" valueType="num">
                                      <p:cBhvr>
                                        <p:cTn id="9" dur="400" fill="hold"/>
                                        <p:tgtEl>
                                          <p:spTgt spid="4"/>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solidFill>
              <a:srgbClr val="00B050"/>
            </a:solidFill>
          </a:ln>
        </p:spPr>
        <p:txBody>
          <a:bodyPr vert="horz" lIns="91440" tIns="45720" rIns="91440" bIns="45720" rtlCol="1" anchor="ctr">
            <a:normAutofit/>
          </a:bodyPr>
          <a:lstStyle/>
          <a:p>
            <a:r>
              <a:rPr lang="fa-IR" sz="2800" b="1" dirty="0">
                <a:solidFill>
                  <a:srgbClr val="00B050"/>
                </a:solidFill>
                <a:cs typeface="B Nazanin" pitchFamily="2" charset="-78"/>
              </a:rPr>
              <a:t>رفتارهاي ايمن استفاده از محصولات و مواد شيميايي خانگي </a:t>
            </a:r>
            <a:r>
              <a:rPr lang="en-US" sz="2800" b="1" dirty="0">
                <a:solidFill>
                  <a:srgbClr val="00B050"/>
                </a:solidFill>
                <a:cs typeface="B Nazanin" pitchFamily="2" charset="-78"/>
              </a:rPr>
              <a:t/>
            </a:r>
            <a:br>
              <a:rPr lang="en-US" sz="2800" b="1" dirty="0">
                <a:solidFill>
                  <a:srgbClr val="00B050"/>
                </a:solidFill>
                <a:cs typeface="B Nazanin" pitchFamily="2" charset="-78"/>
              </a:rPr>
            </a:br>
            <a:endParaRPr lang="fa-IR" sz="2800" b="1" dirty="0">
              <a:solidFill>
                <a:srgbClr val="00B050"/>
              </a:solidFill>
              <a:cs typeface="B Nazanin" pitchFamily="2" charset="-78"/>
            </a:endParaRPr>
          </a:p>
        </p:txBody>
      </p:sp>
      <p:sp>
        <p:nvSpPr>
          <p:cNvPr id="3" name="Content Placeholder 2"/>
          <p:cNvSpPr>
            <a:spLocks noGrp="1"/>
          </p:cNvSpPr>
          <p:nvPr>
            <p:ph idx="1"/>
          </p:nvPr>
        </p:nvSpPr>
        <p:spPr>
          <a:xfrm>
            <a:off x="395536" y="1700808"/>
            <a:ext cx="8229600" cy="4896544"/>
          </a:xfrm>
          <a:solidFill>
            <a:schemeClr val="bg1"/>
          </a:solidFill>
          <a:ln>
            <a:solidFill>
              <a:srgbClr val="00B050"/>
            </a:solidFill>
          </a:ln>
        </p:spPr>
        <p:txBody>
          <a:bodyPr vert="horz" lIns="91440" tIns="45720" rIns="91440" bIns="45720" rtlCol="1">
            <a:noAutofit/>
          </a:bodyPr>
          <a:lstStyle/>
          <a:p>
            <a:r>
              <a:rPr lang="fa-IR" sz="1800" dirty="0">
                <a:cs typeface="B Nazanin" pitchFamily="2" charset="-78"/>
              </a:rPr>
              <a:t>مواد شيميايي خانگي و محصولات تميز كننده در محلي خارج از دید، در كابينت‌ها يا قفسه‌هاي قفل‌دار، ترجيحاً در طبقات بالا و دور از دسترس کودکان  نگه‌داري شوند. </a:t>
            </a:r>
          </a:p>
          <a:p>
            <a:r>
              <a:rPr lang="fa-IR" sz="1800" dirty="0">
                <a:cs typeface="B Nazanin" pitchFamily="2" charset="-78"/>
              </a:rPr>
              <a:t>اين مواد زير سينك و يا كف توالت نگهداري نشوند. </a:t>
            </a:r>
            <a:endParaRPr lang="en-US" sz="1800" dirty="0">
              <a:cs typeface="B Nazanin" pitchFamily="2" charset="-78"/>
            </a:endParaRPr>
          </a:p>
          <a:p>
            <a:r>
              <a:rPr lang="fa-IR" sz="1800" dirty="0">
                <a:cs typeface="B Nazanin" pitchFamily="2" charset="-78"/>
              </a:rPr>
              <a:t>در ظروف داراي درپوش مقاوم در برابر كودك نگهداري شوند</a:t>
            </a:r>
          </a:p>
          <a:p>
            <a:r>
              <a:rPr lang="fa-IR" sz="1800" dirty="0">
                <a:cs typeface="B Nazanin" pitchFamily="2" charset="-78"/>
              </a:rPr>
              <a:t>هرگز از ظرف اصلي به ظرف ديگر منتقل نشوند</a:t>
            </a:r>
          </a:p>
          <a:p>
            <a:r>
              <a:rPr lang="fa-IR" sz="1800" dirty="0">
                <a:cs typeface="B Nazanin" pitchFamily="2" charset="-78"/>
              </a:rPr>
              <a:t> بلافاصله پس از استفاده، به محل اوليه خود باز گردانده شوند و در جاي امني ذخيره شوند</a:t>
            </a:r>
            <a:endParaRPr lang="en-US" sz="1800" dirty="0">
              <a:cs typeface="B Nazanin" pitchFamily="2" charset="-78"/>
            </a:endParaRPr>
          </a:p>
          <a:p>
            <a:r>
              <a:rPr lang="fa-IR" sz="1800" dirty="0">
                <a:cs typeface="B Nazanin" pitchFamily="2" charset="-78"/>
              </a:rPr>
              <a:t>اگر مواد سفید کننده مانند وایتکس و پاک کننده های دستشویی مانند جوهر نمک با هم استفاده شوند و مخلوط شوند کلر تولید می شود که گازی خطرناک است و ایجاد مسمومیت می کند</a:t>
            </a:r>
            <a:endParaRPr lang="en-US" sz="1800" dirty="0">
              <a:cs typeface="B Nazanin" pitchFamily="2" charset="-78"/>
            </a:endParaRPr>
          </a:p>
          <a:p>
            <a:r>
              <a:rPr lang="fa-IR" sz="1800" dirty="0">
                <a:cs typeface="B Nazanin" pitchFamily="2" charset="-78"/>
              </a:rPr>
              <a:t>ظروف خالي بطور ايمن دور انداخته شوند</a:t>
            </a:r>
            <a:endParaRPr lang="en-US" sz="1800" dirty="0">
              <a:cs typeface="B Nazanin" pitchFamily="2" charset="-78"/>
            </a:endParaRPr>
          </a:p>
          <a:p>
            <a:r>
              <a:rPr lang="fa-IR" sz="1800" dirty="0">
                <a:cs typeface="B Nazanin" pitchFamily="2" charset="-78"/>
              </a:rPr>
              <a:t>سيگار، الكل، عطر، روغن آروماتراپي و دهان شويه‌ها نيز مي‌تواند براي كودكان سمي باشند</a:t>
            </a:r>
            <a:endParaRPr lang="en-US" sz="1800" dirty="0">
              <a:cs typeface="B Nazanin" pitchFamily="2" charset="-78"/>
            </a:endParaRPr>
          </a:p>
          <a:p>
            <a:r>
              <a:rPr lang="fa-IR" sz="1800" dirty="0">
                <a:cs typeface="B Nazanin" pitchFamily="2" charset="-78"/>
              </a:rPr>
              <a:t>مواد شيميايي مثل رنگ، الكل سفيد، نفت، ضد يخ خودرو، علف كش‌ها و آفت كش‌ها دور از دسترس و خارج از ديد كودكان نگهداري شوند</a:t>
            </a:r>
          </a:p>
          <a:p>
            <a:r>
              <a:rPr lang="fa-IR" sz="1800" dirty="0">
                <a:cs typeface="B Nazanin" pitchFamily="2" charset="-78"/>
              </a:rPr>
              <a:t>به كمد، انبار يا گاراژي كه آن‌ها نگهداري مي‌شوند قفل زده شود</a:t>
            </a:r>
            <a:endParaRPr lang="en-US" sz="1800" dirty="0">
              <a:cs typeface="B Nazanin" pitchFamily="2" charset="-78"/>
            </a:endParaRPr>
          </a:p>
          <a:p>
            <a:endParaRPr lang="fa-IR" sz="1800" dirty="0">
              <a:cs typeface="B Nazanin"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solidFill>
              <a:srgbClr val="00B050"/>
            </a:solidFill>
          </a:ln>
        </p:spPr>
        <p:txBody>
          <a:bodyPr vert="horz" lIns="91440" tIns="45720" rIns="91440" bIns="45720" rtlCol="1" anchor="ctr">
            <a:normAutofit/>
          </a:bodyPr>
          <a:lstStyle/>
          <a:p>
            <a:r>
              <a:rPr lang="fa-IR" sz="2800" b="1" dirty="0">
                <a:solidFill>
                  <a:srgbClr val="00B050"/>
                </a:solidFill>
                <a:cs typeface="B Nazanin" pitchFamily="2" charset="-78"/>
              </a:rPr>
              <a:t>تهيه خمير بازي ايمن براي </a:t>
            </a:r>
            <a:r>
              <a:rPr lang="fa-IR" sz="2800" b="1" dirty="0" smtClean="0">
                <a:solidFill>
                  <a:srgbClr val="00B050"/>
                </a:solidFill>
                <a:cs typeface="B Nazanin" pitchFamily="2" charset="-78"/>
              </a:rPr>
              <a:t>كودكان</a:t>
            </a:r>
            <a:endParaRPr lang="fa-IR" sz="2800" b="1" dirty="0">
              <a:solidFill>
                <a:srgbClr val="00B050"/>
              </a:solidFill>
              <a:cs typeface="B Nazanin" pitchFamily="2" charset="-78"/>
            </a:endParaRPr>
          </a:p>
        </p:txBody>
      </p:sp>
      <p:sp>
        <p:nvSpPr>
          <p:cNvPr id="3" name="Content Placeholder 2"/>
          <p:cNvSpPr>
            <a:spLocks noGrp="1"/>
          </p:cNvSpPr>
          <p:nvPr>
            <p:ph idx="1"/>
          </p:nvPr>
        </p:nvSpPr>
        <p:spPr>
          <a:xfrm>
            <a:off x="457200" y="1700808"/>
            <a:ext cx="8229600" cy="4824536"/>
          </a:xfrm>
          <a:solidFill>
            <a:schemeClr val="bg1"/>
          </a:solidFill>
          <a:ln>
            <a:solidFill>
              <a:srgbClr val="00B050"/>
            </a:solidFill>
          </a:ln>
        </p:spPr>
        <p:txBody>
          <a:bodyPr vert="horz" lIns="91440" tIns="45720" rIns="91440" bIns="45720" rtlCol="1">
            <a:noAutofit/>
          </a:bodyPr>
          <a:lstStyle/>
          <a:p>
            <a:r>
              <a:rPr lang="fa-IR" sz="1800" dirty="0" smtClean="0">
                <a:cs typeface="B Nazanin" pitchFamily="2" charset="-78"/>
              </a:rPr>
              <a:t>آرد </a:t>
            </a:r>
            <a:r>
              <a:rPr lang="fa-IR" sz="1800" dirty="0">
                <a:cs typeface="B Nazanin" pitchFamily="2" charset="-78"/>
              </a:rPr>
              <a:t>سفيد،‌ نمك،‌ كرم تارتار و روغن گياهي در ماهيتابه مخلوط شوند. براي اين‌كه خمير بازي بوي خوشي داشته باشد مي‌توان دارچين اضافه كرد. سپس آب اضافه شود و خوب مخلوط شود. ظرف روي حرارت متوسط گذاشته شود تا بپزد و دائماً مخلوط به مدت 5-3 دقيقه هم زده شود. خمير سفت و قابل شكل  دادن خواهد شد. ظرف از روي گاز برداشته شود و به مدت 5 دقيقه ورز داده شود. رنگ خوراكي هنگام ورز دادن اضافه شود. </a:t>
            </a:r>
          </a:p>
          <a:p>
            <a:r>
              <a:rPr lang="fa-IR" sz="1800" dirty="0">
                <a:cs typeface="B Nazanin" pitchFamily="2" charset="-78"/>
              </a:rPr>
              <a:t>خمير بازي را مي‌توان به مدت طولاني در ظرف پلاستيكي دردار يا كيسه پلاستيكي </a:t>
            </a:r>
            <a:r>
              <a:rPr lang="fa-IR" sz="1800" dirty="0" err="1">
                <a:cs typeface="B Nazanin" pitchFamily="2" charset="-78"/>
              </a:rPr>
              <a:t>نگه‌داري</a:t>
            </a:r>
            <a:r>
              <a:rPr lang="fa-IR" sz="1800" dirty="0">
                <a:cs typeface="B Nazanin" pitchFamily="2" charset="-78"/>
              </a:rPr>
              <a:t> </a:t>
            </a:r>
            <a:r>
              <a:rPr lang="fa-IR" sz="1800" dirty="0" err="1" smtClean="0">
                <a:cs typeface="B Nazanin" pitchFamily="2" charset="-78"/>
              </a:rPr>
              <a:t>كرد</a:t>
            </a:r>
            <a:endParaRPr lang="en-US" sz="1800" dirty="0" smtClean="0">
              <a:cs typeface="B Nazanin" pitchFamily="2" charset="-78"/>
            </a:endParaRPr>
          </a:p>
          <a:p>
            <a:endParaRPr lang="en-US" sz="2400" b="1" dirty="0" smtClean="0">
              <a:solidFill>
                <a:srgbClr val="FF0000"/>
              </a:solidFill>
              <a:cs typeface="B Nazanin" pitchFamily="2" charset="-78"/>
            </a:endParaRPr>
          </a:p>
          <a:p>
            <a:r>
              <a:rPr lang="fa-IR" sz="2400" b="1" dirty="0" smtClean="0">
                <a:solidFill>
                  <a:srgbClr val="FF0000"/>
                </a:solidFill>
                <a:cs typeface="B Zar" panose="00000400000000000000" pitchFamily="2" charset="-78"/>
              </a:rPr>
              <a:t>مواد </a:t>
            </a:r>
            <a:r>
              <a:rPr lang="fa-IR" sz="2400" b="1" dirty="0">
                <a:solidFill>
                  <a:srgbClr val="FF0000"/>
                </a:solidFill>
                <a:cs typeface="B Zar" panose="00000400000000000000" pitchFamily="2" charset="-78"/>
              </a:rPr>
              <a:t>لازم: </a:t>
            </a:r>
          </a:p>
          <a:p>
            <a:pPr lvl="1"/>
            <a:r>
              <a:rPr lang="fa-IR" sz="2000" dirty="0">
                <a:cs typeface="B Zar" panose="00000400000000000000" pitchFamily="2" charset="-78"/>
              </a:rPr>
              <a:t>آرد </a:t>
            </a:r>
            <a:r>
              <a:rPr lang="fa-IR" sz="2000" dirty="0" err="1">
                <a:cs typeface="B Zar" panose="00000400000000000000" pitchFamily="2" charset="-78"/>
              </a:rPr>
              <a:t>سفيد</a:t>
            </a:r>
            <a:r>
              <a:rPr lang="fa-IR" sz="2000" dirty="0">
                <a:cs typeface="B Zar" panose="00000400000000000000" pitchFamily="2" charset="-78"/>
              </a:rPr>
              <a:t> (</a:t>
            </a:r>
            <a:r>
              <a:rPr lang="fa-IR" sz="2000" dirty="0" err="1">
                <a:cs typeface="B Zar" panose="00000400000000000000" pitchFamily="2" charset="-78"/>
              </a:rPr>
              <a:t>يك</a:t>
            </a:r>
            <a:r>
              <a:rPr lang="fa-IR" sz="2000" dirty="0">
                <a:cs typeface="B Zar" panose="00000400000000000000" pitchFamily="2" charset="-78"/>
              </a:rPr>
              <a:t> فنجان) </a:t>
            </a:r>
          </a:p>
          <a:p>
            <a:pPr lvl="1"/>
            <a:r>
              <a:rPr lang="fa-IR" sz="2000" dirty="0" err="1">
                <a:cs typeface="B Zar" panose="00000400000000000000" pitchFamily="2" charset="-78"/>
              </a:rPr>
              <a:t>نمك</a:t>
            </a:r>
            <a:r>
              <a:rPr lang="fa-IR" sz="2000" dirty="0">
                <a:cs typeface="B Zar" panose="00000400000000000000" pitchFamily="2" charset="-78"/>
              </a:rPr>
              <a:t> (نصف فنجان) </a:t>
            </a:r>
          </a:p>
          <a:p>
            <a:pPr lvl="1"/>
            <a:r>
              <a:rPr lang="fa-IR" sz="2000" dirty="0" err="1">
                <a:cs typeface="B Zar" panose="00000400000000000000" pitchFamily="2" charset="-78"/>
              </a:rPr>
              <a:t>كرم</a:t>
            </a:r>
            <a:r>
              <a:rPr lang="fa-IR" sz="2000" dirty="0">
                <a:cs typeface="B Zar" panose="00000400000000000000" pitchFamily="2" charset="-78"/>
              </a:rPr>
              <a:t> </a:t>
            </a:r>
            <a:r>
              <a:rPr lang="fa-IR" sz="2000" dirty="0" err="1" smtClean="0">
                <a:cs typeface="B Zar" panose="00000400000000000000" pitchFamily="2" charset="-78"/>
              </a:rPr>
              <a:t>تارتار</a:t>
            </a:r>
            <a:r>
              <a:rPr lang="fa-IR" sz="2000" dirty="0" smtClean="0">
                <a:cs typeface="B Zar" panose="00000400000000000000" pitchFamily="2" charset="-78"/>
              </a:rPr>
              <a:t>(دو </a:t>
            </a:r>
            <a:r>
              <a:rPr lang="fa-IR" sz="2000" dirty="0">
                <a:cs typeface="B Zar" panose="00000400000000000000" pitchFamily="2" charset="-78"/>
              </a:rPr>
              <a:t>قاشق) </a:t>
            </a:r>
          </a:p>
          <a:p>
            <a:pPr lvl="1"/>
            <a:r>
              <a:rPr lang="fa-IR" sz="2000" dirty="0">
                <a:cs typeface="B Zar" panose="00000400000000000000" pitchFamily="2" charset="-78"/>
              </a:rPr>
              <a:t>روغن </a:t>
            </a:r>
            <a:r>
              <a:rPr lang="fa-IR" sz="2000" dirty="0" err="1">
                <a:cs typeface="B Zar" panose="00000400000000000000" pitchFamily="2" charset="-78"/>
              </a:rPr>
              <a:t>گياهي</a:t>
            </a:r>
            <a:r>
              <a:rPr lang="fa-IR" sz="2000" dirty="0">
                <a:cs typeface="B Zar" panose="00000400000000000000" pitchFamily="2" charset="-78"/>
              </a:rPr>
              <a:t> (</a:t>
            </a:r>
            <a:r>
              <a:rPr lang="fa-IR" sz="2000" dirty="0" err="1">
                <a:cs typeface="B Zar" panose="00000400000000000000" pitchFamily="2" charset="-78"/>
              </a:rPr>
              <a:t>يك</a:t>
            </a:r>
            <a:r>
              <a:rPr lang="fa-IR" sz="2000" dirty="0">
                <a:cs typeface="B Zar" panose="00000400000000000000" pitchFamily="2" charset="-78"/>
              </a:rPr>
              <a:t> قاشق) </a:t>
            </a:r>
          </a:p>
          <a:p>
            <a:pPr lvl="1"/>
            <a:r>
              <a:rPr lang="fa-IR" sz="2000" dirty="0" err="1">
                <a:cs typeface="B Zar" panose="00000400000000000000" pitchFamily="2" charset="-78"/>
              </a:rPr>
              <a:t>دارچين</a:t>
            </a:r>
            <a:r>
              <a:rPr lang="fa-IR" sz="2000" dirty="0">
                <a:cs typeface="B Zar" panose="00000400000000000000" pitchFamily="2" charset="-78"/>
              </a:rPr>
              <a:t> </a:t>
            </a:r>
            <a:r>
              <a:rPr lang="fa-IR" sz="2000" dirty="0" smtClean="0">
                <a:cs typeface="B Zar" panose="00000400000000000000" pitchFamily="2" charset="-78"/>
              </a:rPr>
              <a:t>(</a:t>
            </a:r>
            <a:r>
              <a:rPr lang="fa-IR" sz="2000" dirty="0" err="1">
                <a:cs typeface="B Zar" panose="00000400000000000000" pitchFamily="2" charset="-78"/>
              </a:rPr>
              <a:t>اختياري</a:t>
            </a:r>
            <a:r>
              <a:rPr lang="fa-IR" sz="2000" dirty="0">
                <a:cs typeface="B Zar" panose="00000400000000000000" pitchFamily="2" charset="-78"/>
              </a:rPr>
              <a:t> است)</a:t>
            </a:r>
          </a:p>
          <a:p>
            <a:pPr lvl="1"/>
            <a:r>
              <a:rPr lang="fa-IR" sz="2000" dirty="0">
                <a:cs typeface="B Zar" panose="00000400000000000000" pitchFamily="2" charset="-78"/>
              </a:rPr>
              <a:t>آب  </a:t>
            </a:r>
          </a:p>
          <a:p>
            <a:endParaRPr lang="en-US" sz="1800"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arn(inVertical)">
                                      <p:cBhvr>
                                        <p:cTn id="13" dur="500"/>
                                        <p:tgtEl>
                                          <p:spTgt spid="3">
                                            <p:txEl>
                                              <p:pRg st="5" end="5"/>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arn(inVertical)">
                                      <p:cBhvr>
                                        <p:cTn id="16" dur="500"/>
                                        <p:tgtEl>
                                          <p:spTgt spid="3">
                                            <p:txEl>
                                              <p:pRg st="6" end="6"/>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arn(inVertical)">
                                      <p:cBhvr>
                                        <p:cTn id="19" dur="500"/>
                                        <p:tgtEl>
                                          <p:spTgt spid="3">
                                            <p:txEl>
                                              <p:pRg st="7" end="7"/>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arn(inVertical)">
                                      <p:cBhvr>
                                        <p:cTn id="22" dur="500"/>
                                        <p:tgtEl>
                                          <p:spTgt spid="3">
                                            <p:txEl>
                                              <p:pRg st="8" end="8"/>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barn(inVertical)">
                                      <p:cBhvr>
                                        <p:cTn id="2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solidFill>
              <a:srgbClr val="00B050"/>
            </a:solidFill>
          </a:ln>
        </p:spPr>
        <p:txBody>
          <a:bodyPr vert="horz" lIns="91440" tIns="45720" rIns="91440" bIns="45720" rtlCol="1" anchor="ctr">
            <a:normAutofit/>
          </a:bodyPr>
          <a:lstStyle/>
          <a:p>
            <a:r>
              <a:rPr lang="fa-IR" sz="2800" b="1" dirty="0">
                <a:solidFill>
                  <a:srgbClr val="00B050"/>
                </a:solidFill>
                <a:cs typeface="B Nazanin" pitchFamily="2" charset="-78"/>
              </a:rPr>
              <a:t>رفتارهای ایمن نگه‌داری از </a:t>
            </a:r>
            <a:r>
              <a:rPr lang="fa-IR" sz="2800" b="1" dirty="0" smtClean="0">
                <a:solidFill>
                  <a:srgbClr val="00B050"/>
                </a:solidFill>
                <a:cs typeface="B Nazanin" pitchFamily="2" charset="-78"/>
              </a:rPr>
              <a:t>گل و گیاه </a:t>
            </a:r>
            <a:r>
              <a:rPr lang="fa-IR" sz="2800" b="1" dirty="0">
                <a:solidFill>
                  <a:srgbClr val="00B050"/>
                </a:solidFill>
                <a:cs typeface="B Nazanin" pitchFamily="2" charset="-78"/>
              </a:rPr>
              <a:t>در خانه</a:t>
            </a:r>
            <a:r>
              <a:rPr lang="fa-IR" sz="2800" b="1" dirty="0" smtClean="0">
                <a:solidFill>
                  <a:srgbClr val="00B050"/>
                </a:solidFill>
                <a:cs typeface="B Nazanin" pitchFamily="2" charset="-78"/>
              </a:rPr>
              <a:t>:</a:t>
            </a:r>
            <a:endParaRPr lang="fa-IR" sz="2800" b="1" dirty="0">
              <a:solidFill>
                <a:srgbClr val="00B050"/>
              </a:solidFill>
              <a:cs typeface="B Nazanin" pitchFamily="2" charset="-78"/>
            </a:endParaRPr>
          </a:p>
        </p:txBody>
      </p:sp>
      <p:sp>
        <p:nvSpPr>
          <p:cNvPr id="3" name="Content Placeholder 2"/>
          <p:cNvSpPr>
            <a:spLocks noGrp="1"/>
          </p:cNvSpPr>
          <p:nvPr>
            <p:ph idx="1"/>
          </p:nvPr>
        </p:nvSpPr>
        <p:spPr>
          <a:xfrm>
            <a:off x="467544" y="1700808"/>
            <a:ext cx="8229600" cy="4536504"/>
          </a:xfrm>
          <a:solidFill>
            <a:schemeClr val="bg1"/>
          </a:solidFill>
          <a:ln>
            <a:solidFill>
              <a:srgbClr val="00B050"/>
            </a:solidFill>
          </a:ln>
        </p:spPr>
        <p:txBody>
          <a:bodyPr>
            <a:normAutofit lnSpcReduction="10000"/>
          </a:bodyPr>
          <a:lstStyle/>
          <a:p>
            <a:pPr lvl="0" algn="just"/>
            <a:r>
              <a:rPr lang="fa-IR" sz="2400" dirty="0" smtClean="0">
                <a:cs typeface="B Nazanin" pitchFamily="2" charset="-78"/>
              </a:rPr>
              <a:t>گیاهان چه سمی و چه غیر سمی بايد از دسترس کودکان دور نگه داشته شوند</a:t>
            </a:r>
          </a:p>
          <a:p>
            <a:pPr lvl="0" algn="just"/>
            <a:r>
              <a:rPr lang="fa-IR" sz="2400" dirty="0" smtClean="0">
                <a:solidFill>
                  <a:srgbClr val="FF0000"/>
                </a:solidFill>
                <a:cs typeface="B Nazanin" pitchFamily="2" charset="-78"/>
              </a:rPr>
              <a:t>پیش از خرید گیاهان تزیینی برای نگه‌داری در منزل، با متخصصین گیاه شناسی مشورت شود و از احتمال سمی بودن آن‌ها برای کودکان اطلاع حاصل شود. </a:t>
            </a:r>
            <a:endParaRPr lang="en-US" sz="2400" dirty="0" smtClean="0">
              <a:solidFill>
                <a:srgbClr val="FF0000"/>
              </a:solidFill>
              <a:cs typeface="B Nazanin" pitchFamily="2" charset="-78"/>
            </a:endParaRPr>
          </a:p>
          <a:p>
            <a:pPr lvl="0" algn="just"/>
            <a:r>
              <a:rPr lang="fa-IR" sz="2400" dirty="0" smtClean="0">
                <a:cs typeface="B Nazanin" pitchFamily="2" charset="-78"/>
              </a:rPr>
              <a:t>نام هر گیاهی بر روی برچسبی نوشته شود و روی گلدان همان گیاه چسبانده شود.</a:t>
            </a:r>
          </a:p>
          <a:p>
            <a:pPr lvl="0" algn="just"/>
            <a:r>
              <a:rPr lang="fa-IR" sz="2400" dirty="0" smtClean="0">
                <a:solidFill>
                  <a:srgbClr val="FF0000"/>
                </a:solidFill>
                <a:cs typeface="B Nazanin" pitchFamily="2" charset="-78"/>
              </a:rPr>
              <a:t>کود و خاک گلدان منبع آلودگی انگلی و میکروبی است. بهتر است خاک گلدان با درپوش مناسب مثل ورق پلاستیکی، یونولیت و مانند آن ها پوشانده شود. </a:t>
            </a:r>
            <a:endParaRPr lang="en-US" sz="2400" dirty="0" smtClean="0">
              <a:solidFill>
                <a:srgbClr val="FF0000"/>
              </a:solidFill>
              <a:cs typeface="B Nazanin" pitchFamily="2" charset="-78"/>
            </a:endParaRPr>
          </a:p>
          <a:p>
            <a:pPr lvl="0" algn="just"/>
            <a:r>
              <a:rPr lang="fa-IR" sz="2400" dirty="0" smtClean="0">
                <a:cs typeface="B Nazanin" pitchFamily="2" charset="-78"/>
              </a:rPr>
              <a:t>بوته های گیاهی نزدیک منزل یا زمین بازی شناسایی شوند. </a:t>
            </a:r>
            <a:endParaRPr lang="en-US" sz="2400" dirty="0" smtClean="0">
              <a:cs typeface="B Nazanin" pitchFamily="2" charset="-78"/>
            </a:endParaRPr>
          </a:p>
          <a:p>
            <a:pPr lvl="0" algn="just"/>
            <a:r>
              <a:rPr lang="fa-IR" sz="2400" dirty="0" smtClean="0">
                <a:solidFill>
                  <a:srgbClr val="6600CC"/>
                </a:solidFill>
                <a:cs typeface="B Nazanin" pitchFamily="2" charset="-78"/>
              </a:rPr>
              <a:t>تمام قارچ های داخل حیاط منزل و نواحی در دسترس کودکان از بین برده شوند و از رویش قارچ‌های وحشی در حیاط منزل یا زمین بازی بچه ها جلوگیری شود.  </a:t>
            </a:r>
            <a:endParaRPr lang="en-US" sz="2400" dirty="0" smtClean="0">
              <a:solidFill>
                <a:srgbClr val="6600CC"/>
              </a:solidFill>
              <a:cs typeface="B Nazanin" pitchFamily="2" charset="-78"/>
            </a:endParaRPr>
          </a:p>
          <a:p>
            <a:pPr lvl="0" algn="just"/>
            <a:r>
              <a:rPr lang="fa-IR" sz="2400" dirty="0" smtClean="0">
                <a:solidFill>
                  <a:srgbClr val="6600CC"/>
                </a:solidFill>
                <a:cs typeface="B Nazanin" pitchFamily="2" charset="-78"/>
              </a:rPr>
              <a:t>به کودکان آموزش داده شود که هیچ گاه قارچ، میوه یا برگ های گیاهان وحشی را نخورند</a:t>
            </a:r>
            <a:endParaRPr lang="en-US" sz="2400" dirty="0" smtClean="0">
              <a:solidFill>
                <a:srgbClr val="6600CC"/>
              </a:solidFill>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63823057"/>
              </p:ext>
            </p:extLst>
          </p:nvPr>
        </p:nvGraphicFramePr>
        <p:xfrm>
          <a:off x="0" y="1"/>
          <a:ext cx="9144000" cy="6889592"/>
        </p:xfrm>
        <a:graphic>
          <a:graphicData uri="http://schemas.openxmlformats.org/drawingml/2006/table">
            <a:tbl>
              <a:tblPr rtl="1" firstRow="1" bandRow="1">
                <a:tableStyleId>{F5AB1C69-6EDB-4FF4-983F-18BD219EF322}</a:tableStyleId>
              </a:tblPr>
              <a:tblGrid>
                <a:gridCol w="733108"/>
                <a:gridCol w="2110280"/>
                <a:gridCol w="1921378"/>
                <a:gridCol w="1803954"/>
                <a:gridCol w="2575280"/>
              </a:tblGrid>
              <a:tr h="650082">
                <a:tc>
                  <a:txBody>
                    <a:bodyPr/>
                    <a:lstStyle/>
                    <a:p>
                      <a:pPr algn="ctr" rtl="1"/>
                      <a:r>
                        <a:rPr lang="fa-IR" sz="1780" dirty="0" smtClean="0">
                          <a:cs typeface="B Zar" panose="00000400000000000000" pitchFamily="2" charset="-78"/>
                        </a:rPr>
                        <a:t>فاز </a:t>
                      </a:r>
                      <a:endParaRPr lang="fa-IR" sz="1780" dirty="0">
                        <a:cs typeface="B Zar" panose="00000400000000000000" pitchFamily="2" charset="-78"/>
                      </a:endParaRPr>
                    </a:p>
                  </a:txBody>
                  <a:tcPr/>
                </a:tc>
                <a:tc>
                  <a:txBody>
                    <a:bodyPr/>
                    <a:lstStyle/>
                    <a:p>
                      <a:pPr algn="ctr" rtl="1"/>
                      <a:r>
                        <a:rPr lang="fa-IR" sz="1780" dirty="0" smtClean="0">
                          <a:cs typeface="B Zar" panose="00000400000000000000" pitchFamily="2" charset="-78"/>
                        </a:rPr>
                        <a:t>كودك </a:t>
                      </a:r>
                      <a:endParaRPr lang="fa-IR" sz="1780" dirty="0">
                        <a:cs typeface="B Zar" panose="00000400000000000000" pitchFamily="2" charset="-78"/>
                      </a:endParaRPr>
                    </a:p>
                  </a:txBody>
                  <a:tcPr/>
                </a:tc>
                <a:tc>
                  <a:txBody>
                    <a:bodyPr/>
                    <a:lstStyle/>
                    <a:p>
                      <a:pPr algn="ctr" rtl="1"/>
                      <a:r>
                        <a:rPr lang="fa-IR" sz="1780" dirty="0" smtClean="0">
                          <a:cs typeface="B Zar" panose="00000400000000000000" pitchFamily="2" charset="-78"/>
                        </a:rPr>
                        <a:t>عوامل خطر </a:t>
                      </a:r>
                      <a:endParaRPr lang="fa-IR" sz="1780" dirty="0">
                        <a:cs typeface="B Zar" panose="00000400000000000000" pitchFamily="2" charset="-78"/>
                      </a:endParaRPr>
                    </a:p>
                  </a:txBody>
                  <a:tcPr/>
                </a:tc>
                <a:tc>
                  <a:txBody>
                    <a:bodyPr/>
                    <a:lstStyle/>
                    <a:p>
                      <a:pPr algn="ctr" rtl="1"/>
                      <a:r>
                        <a:rPr lang="fa-IR" sz="1780" dirty="0" smtClean="0">
                          <a:cs typeface="B Zar" panose="00000400000000000000" pitchFamily="2" charset="-78"/>
                        </a:rPr>
                        <a:t>محيط فيزيكي </a:t>
                      </a:r>
                      <a:endParaRPr lang="fa-IR" sz="1780" dirty="0">
                        <a:cs typeface="B Zar" panose="00000400000000000000" pitchFamily="2" charset="-78"/>
                      </a:endParaRPr>
                    </a:p>
                  </a:txBody>
                  <a:tcPr/>
                </a:tc>
                <a:tc>
                  <a:txBody>
                    <a:bodyPr/>
                    <a:lstStyle/>
                    <a:p>
                      <a:pPr algn="ctr" rtl="1"/>
                      <a:r>
                        <a:rPr lang="fa-IR" sz="1780" dirty="0" smtClean="0">
                          <a:cs typeface="B Zar" panose="00000400000000000000" pitchFamily="2" charset="-78"/>
                        </a:rPr>
                        <a:t>محيط اجتماعي- اقتصادي</a:t>
                      </a:r>
                      <a:endParaRPr lang="fa-IR" sz="1780" dirty="0">
                        <a:cs typeface="B Zar" panose="00000400000000000000" pitchFamily="2" charset="-78"/>
                      </a:endParaRPr>
                    </a:p>
                  </a:txBody>
                  <a:tcPr/>
                </a:tc>
              </a:tr>
              <a:tr h="1410765">
                <a:tc>
                  <a:txBody>
                    <a:bodyPr/>
                    <a:lstStyle/>
                    <a:p>
                      <a:pPr rtl="1"/>
                      <a:r>
                        <a:rPr lang="fa-IR" sz="1780" dirty="0" smtClean="0">
                          <a:cs typeface="B Zar" panose="00000400000000000000" pitchFamily="2" charset="-78"/>
                        </a:rPr>
                        <a:t>قبل از حادثه </a:t>
                      </a:r>
                      <a:endParaRPr lang="fa-IR" sz="1780" b="1" dirty="0">
                        <a:cs typeface="B Zar" panose="00000400000000000000" pitchFamily="2" charset="-78"/>
                      </a:endParaRPr>
                    </a:p>
                  </a:txBody>
                  <a:tcPr/>
                </a:tc>
                <a:tc>
                  <a:txBody>
                    <a:bodyPr/>
                    <a:lstStyle/>
                    <a:p>
                      <a:pPr marL="457200" algn="r" rtl="1">
                        <a:lnSpc>
                          <a:spcPct val="115000"/>
                        </a:lnSpc>
                        <a:spcAft>
                          <a:spcPts val="1000"/>
                        </a:spcAft>
                      </a:pPr>
                      <a:r>
                        <a:rPr lang="fa-IR" sz="1780" dirty="0">
                          <a:cs typeface="B Zar" panose="00000400000000000000" pitchFamily="2" charset="-78"/>
                        </a:rPr>
                        <a:t>سن و عوامل مربوط به رشد </a:t>
                      </a:r>
                      <a:r>
                        <a:rPr lang="fa-IR" sz="1780" dirty="0" err="1">
                          <a:cs typeface="B Zar" panose="00000400000000000000" pitchFamily="2" charset="-78"/>
                        </a:rPr>
                        <a:t>كودك</a:t>
                      </a:r>
                      <a:r>
                        <a:rPr lang="fa-IR" sz="1780" dirty="0">
                          <a:cs typeface="B Zar" panose="00000400000000000000" pitchFamily="2" charset="-78"/>
                        </a:rPr>
                        <a:t> مانند </a:t>
                      </a:r>
                      <a:r>
                        <a:rPr lang="fa-IR" sz="1780" dirty="0" err="1">
                          <a:cs typeface="B Zar" panose="00000400000000000000" pitchFamily="2" charset="-78"/>
                        </a:rPr>
                        <a:t>كنجكاوي</a:t>
                      </a:r>
                      <a:r>
                        <a:rPr lang="fa-IR" sz="1780" dirty="0">
                          <a:cs typeface="B Zar" panose="00000400000000000000" pitchFamily="2" charset="-78"/>
                        </a:rPr>
                        <a:t>، سن </a:t>
                      </a:r>
                      <a:r>
                        <a:rPr lang="fa-IR" sz="1780" dirty="0" err="1">
                          <a:cs typeface="B Zar" panose="00000400000000000000" pitchFamily="2" charset="-78"/>
                        </a:rPr>
                        <a:t>والدين</a:t>
                      </a:r>
                      <a:r>
                        <a:rPr lang="fa-IR" sz="1780" dirty="0">
                          <a:cs typeface="B Zar" panose="00000400000000000000" pitchFamily="2" charset="-78"/>
                        </a:rPr>
                        <a:t> و نظارت </a:t>
                      </a:r>
                      <a:r>
                        <a:rPr lang="fa-IR" sz="1780" dirty="0" err="1">
                          <a:cs typeface="B Zar" panose="00000400000000000000" pitchFamily="2" charset="-78"/>
                        </a:rPr>
                        <a:t>آن‌ها</a:t>
                      </a:r>
                      <a:endParaRPr lang="en-US" sz="1780" dirty="0">
                        <a:latin typeface="Calibri"/>
                        <a:ea typeface="Calibri"/>
                        <a:cs typeface="B Zar" panose="00000400000000000000" pitchFamily="2" charset="-78"/>
                      </a:endParaRPr>
                    </a:p>
                  </a:txBody>
                  <a:tcPr marL="68580" marR="68580" marT="0" marB="0"/>
                </a:tc>
                <a:tc>
                  <a:txBody>
                    <a:bodyPr/>
                    <a:lstStyle/>
                    <a:p>
                      <a:pPr marL="457200" algn="r" rtl="1">
                        <a:lnSpc>
                          <a:spcPct val="115000"/>
                        </a:lnSpc>
                        <a:spcAft>
                          <a:spcPts val="1000"/>
                        </a:spcAft>
                      </a:pPr>
                      <a:r>
                        <a:rPr lang="fa-IR" sz="1780" dirty="0" err="1">
                          <a:cs typeface="B Zar" panose="00000400000000000000" pitchFamily="2" charset="-78"/>
                        </a:rPr>
                        <a:t>دسترسي</a:t>
                      </a:r>
                      <a:r>
                        <a:rPr lang="fa-IR" sz="1780" dirty="0">
                          <a:cs typeface="B Zar" panose="00000400000000000000" pitchFamily="2" charset="-78"/>
                        </a:rPr>
                        <a:t> به </a:t>
                      </a:r>
                      <a:r>
                        <a:rPr lang="fa-IR" sz="1780" dirty="0" err="1">
                          <a:cs typeface="B Zar" panose="00000400000000000000" pitchFamily="2" charset="-78"/>
                        </a:rPr>
                        <a:t>بسته‌هاي</a:t>
                      </a:r>
                      <a:r>
                        <a:rPr lang="fa-IR" sz="1780" dirty="0">
                          <a:cs typeface="B Zar" panose="00000400000000000000" pitchFamily="2" charset="-78"/>
                        </a:rPr>
                        <a:t> باز، </a:t>
                      </a:r>
                      <a:r>
                        <a:rPr lang="fa-IR" sz="1780" dirty="0" err="1">
                          <a:cs typeface="B Zar" panose="00000400000000000000" pitchFamily="2" charset="-78"/>
                        </a:rPr>
                        <a:t>جذابيت</a:t>
                      </a:r>
                      <a:r>
                        <a:rPr lang="fa-IR" sz="1780" dirty="0">
                          <a:cs typeface="B Zar" panose="00000400000000000000" pitchFamily="2" charset="-78"/>
                        </a:rPr>
                        <a:t> مواد، </a:t>
                      </a:r>
                      <a:r>
                        <a:rPr lang="fa-IR" sz="1780" dirty="0" err="1">
                          <a:cs typeface="B Zar" panose="00000400000000000000" pitchFamily="2" charset="-78"/>
                        </a:rPr>
                        <a:t>برچسب‌گذاري</a:t>
                      </a:r>
                      <a:r>
                        <a:rPr lang="fa-IR" sz="1780" dirty="0">
                          <a:cs typeface="B Zar" panose="00000400000000000000" pitchFamily="2" charset="-78"/>
                        </a:rPr>
                        <a:t> و </a:t>
                      </a:r>
                      <a:r>
                        <a:rPr lang="fa-IR" sz="1780" dirty="0" err="1">
                          <a:cs typeface="B Zar" panose="00000400000000000000" pitchFamily="2" charset="-78"/>
                        </a:rPr>
                        <a:t>نگهداري</a:t>
                      </a:r>
                      <a:r>
                        <a:rPr lang="fa-IR" sz="1780" dirty="0">
                          <a:cs typeface="B Zar" panose="00000400000000000000" pitchFamily="2" charset="-78"/>
                        </a:rPr>
                        <a:t> نامناسب </a:t>
                      </a:r>
                      <a:endParaRPr lang="en-US" sz="1780" dirty="0">
                        <a:latin typeface="Calibri"/>
                        <a:ea typeface="Calibri"/>
                        <a:cs typeface="B Zar" panose="00000400000000000000" pitchFamily="2" charset="-78"/>
                      </a:endParaRPr>
                    </a:p>
                  </a:txBody>
                  <a:tcPr marL="68580" marR="68580" marT="0" marB="0"/>
                </a:tc>
                <a:tc>
                  <a:txBody>
                    <a:bodyPr/>
                    <a:lstStyle/>
                    <a:p>
                      <a:pPr marL="457200" algn="r" rtl="1">
                        <a:lnSpc>
                          <a:spcPct val="115000"/>
                        </a:lnSpc>
                        <a:spcAft>
                          <a:spcPts val="1000"/>
                        </a:spcAft>
                      </a:pPr>
                      <a:r>
                        <a:rPr lang="fa-IR" sz="1780">
                          <a:cs typeface="B Zar" panose="00000400000000000000" pitchFamily="2" charset="-78"/>
                        </a:rPr>
                        <a:t>قفسه‌هاي با دسترسي آسان، فقدان قفل كودك روي كابينت، تماس با مواد </a:t>
                      </a:r>
                      <a:endParaRPr lang="en-US" sz="1780">
                        <a:latin typeface="Calibri"/>
                        <a:ea typeface="Calibri"/>
                        <a:cs typeface="B Zar" panose="00000400000000000000" pitchFamily="2" charset="-78"/>
                      </a:endParaRPr>
                    </a:p>
                  </a:txBody>
                  <a:tcPr marL="68580" marR="68580" marT="0" marB="0"/>
                </a:tc>
                <a:tc>
                  <a:txBody>
                    <a:bodyPr/>
                    <a:lstStyle/>
                    <a:p>
                      <a:pPr marL="457200" algn="r" rtl="1">
                        <a:lnSpc>
                          <a:spcPct val="115000"/>
                        </a:lnSpc>
                        <a:spcAft>
                          <a:spcPts val="1000"/>
                        </a:spcAft>
                      </a:pPr>
                      <a:r>
                        <a:rPr lang="fa-IR" sz="1780">
                          <a:cs typeface="B Zar" panose="00000400000000000000" pitchFamily="2" charset="-78"/>
                        </a:rPr>
                        <a:t>كمبود قوانين و استانداردها براي محصولات سمي و بسته‌بندي‌ها، عدم آگاهي در باره مواد سمي و خطر مسموميت </a:t>
                      </a:r>
                      <a:endParaRPr lang="en-US" sz="1780">
                        <a:latin typeface="Calibri"/>
                        <a:ea typeface="Calibri"/>
                        <a:cs typeface="B Zar" panose="00000400000000000000" pitchFamily="2" charset="-78"/>
                      </a:endParaRPr>
                    </a:p>
                  </a:txBody>
                  <a:tcPr marL="68580" marR="68580" marT="0" marB="0"/>
                </a:tc>
              </a:tr>
              <a:tr h="2110065">
                <a:tc>
                  <a:txBody>
                    <a:bodyPr/>
                    <a:lstStyle/>
                    <a:p>
                      <a:pPr rtl="1"/>
                      <a:r>
                        <a:rPr lang="fa-IR" sz="1780" dirty="0" smtClean="0">
                          <a:cs typeface="B Zar" panose="00000400000000000000" pitchFamily="2" charset="-78"/>
                        </a:rPr>
                        <a:t>حين حادثه </a:t>
                      </a:r>
                      <a:endParaRPr lang="fa-IR" sz="1780" b="1" dirty="0">
                        <a:cs typeface="B Zar" panose="00000400000000000000" pitchFamily="2" charset="-78"/>
                      </a:endParaRPr>
                    </a:p>
                  </a:txBody>
                  <a:tcPr/>
                </a:tc>
                <a:tc>
                  <a:txBody>
                    <a:bodyPr/>
                    <a:lstStyle/>
                    <a:p>
                      <a:pPr marL="457200" algn="r" rtl="1">
                        <a:lnSpc>
                          <a:spcPct val="115000"/>
                        </a:lnSpc>
                        <a:spcAft>
                          <a:spcPts val="1000"/>
                        </a:spcAft>
                      </a:pPr>
                      <a:r>
                        <a:rPr lang="fa-IR" sz="1780">
                          <a:cs typeface="B Zar" panose="00000400000000000000" pitchFamily="2" charset="-78"/>
                        </a:rPr>
                        <a:t>بلعيدن ماده سمي توسط كودك، عدم توجه والدين به رفتارهاي غير معمول</a:t>
                      </a:r>
                      <a:endParaRPr lang="en-US" sz="1780">
                        <a:latin typeface="Calibri"/>
                        <a:ea typeface="Calibri"/>
                        <a:cs typeface="B Zar" panose="00000400000000000000" pitchFamily="2" charset="-78"/>
                      </a:endParaRPr>
                    </a:p>
                  </a:txBody>
                  <a:tcPr marL="68580" marR="68580" marT="0" marB="0"/>
                </a:tc>
                <a:tc>
                  <a:txBody>
                    <a:bodyPr/>
                    <a:lstStyle/>
                    <a:p>
                      <a:pPr marL="457200" algn="r" rtl="1">
                        <a:lnSpc>
                          <a:spcPct val="115000"/>
                        </a:lnSpc>
                        <a:spcAft>
                          <a:spcPts val="1000"/>
                        </a:spcAft>
                      </a:pPr>
                      <a:r>
                        <a:rPr lang="fa-IR" sz="1780">
                          <a:cs typeface="B Zar" panose="00000400000000000000" pitchFamily="2" charset="-78"/>
                        </a:rPr>
                        <a:t>مسموميت مواد شيميايي، مقدار بيش از حد، راحتي موادي كه مي‌توانند به آساني به مقدار زياد بلعيده شوند (مثلاً مايعات بيشتر از جامدات) </a:t>
                      </a:r>
                      <a:endParaRPr lang="en-US" sz="1780">
                        <a:latin typeface="Calibri"/>
                        <a:ea typeface="Calibri"/>
                        <a:cs typeface="B Zar" panose="00000400000000000000" pitchFamily="2" charset="-78"/>
                      </a:endParaRPr>
                    </a:p>
                  </a:txBody>
                  <a:tcPr marL="68580" marR="68580" marT="0" marB="0"/>
                </a:tc>
                <a:tc>
                  <a:txBody>
                    <a:bodyPr/>
                    <a:lstStyle/>
                    <a:p>
                      <a:pPr marL="457200" algn="r" rtl="1">
                        <a:lnSpc>
                          <a:spcPct val="115000"/>
                        </a:lnSpc>
                        <a:spcAft>
                          <a:spcPts val="1000"/>
                        </a:spcAft>
                      </a:pPr>
                      <a:r>
                        <a:rPr lang="fa-IR" sz="1780">
                          <a:cs typeface="B Zar" panose="00000400000000000000" pitchFamily="2" charset="-78"/>
                        </a:rPr>
                        <a:t>محلي كه كودك مي‌تواند بدون اين‌كه ديده شود و در معرض ديد باشد بخورد </a:t>
                      </a:r>
                      <a:endParaRPr lang="en-US" sz="1780">
                        <a:latin typeface="Calibri"/>
                        <a:ea typeface="Calibri"/>
                        <a:cs typeface="B Zar" panose="00000400000000000000" pitchFamily="2" charset="-78"/>
                      </a:endParaRPr>
                    </a:p>
                  </a:txBody>
                  <a:tcPr marL="68580" marR="68580" marT="0" marB="0"/>
                </a:tc>
                <a:tc>
                  <a:txBody>
                    <a:bodyPr/>
                    <a:lstStyle/>
                    <a:p>
                      <a:pPr marL="457200" algn="r" rtl="1">
                        <a:lnSpc>
                          <a:spcPct val="115000"/>
                        </a:lnSpc>
                        <a:spcAft>
                          <a:spcPts val="1000"/>
                        </a:spcAft>
                      </a:pPr>
                      <a:r>
                        <a:rPr lang="fa-IR" sz="1780">
                          <a:cs typeface="B Zar" panose="00000400000000000000" pitchFamily="2" charset="-78"/>
                        </a:rPr>
                        <a:t>عدم آگاهي مراقبان كودك در باره نحوه برخورد با مسموميت، نبود اقدام به موقع توسط تيم بهداشتي براي درمان </a:t>
                      </a:r>
                      <a:endParaRPr lang="en-US" sz="1780">
                        <a:latin typeface="Calibri"/>
                        <a:ea typeface="Calibri"/>
                        <a:cs typeface="B Zar" panose="00000400000000000000" pitchFamily="2" charset="-78"/>
                      </a:endParaRPr>
                    </a:p>
                  </a:txBody>
                  <a:tcPr marL="68580" marR="68580" marT="0" marB="0"/>
                </a:tc>
              </a:tr>
              <a:tr h="1485899">
                <a:tc>
                  <a:txBody>
                    <a:bodyPr/>
                    <a:lstStyle/>
                    <a:p>
                      <a:pPr rtl="1"/>
                      <a:r>
                        <a:rPr lang="fa-IR" sz="1780" dirty="0" smtClean="0">
                          <a:cs typeface="B Zar" panose="00000400000000000000" pitchFamily="2" charset="-78"/>
                        </a:rPr>
                        <a:t>بعد از حادثه </a:t>
                      </a:r>
                      <a:endParaRPr lang="fa-IR" sz="1780" b="1" dirty="0">
                        <a:cs typeface="B Zar" panose="00000400000000000000" pitchFamily="2" charset="-78"/>
                      </a:endParaRPr>
                    </a:p>
                  </a:txBody>
                  <a:tcPr/>
                </a:tc>
                <a:tc>
                  <a:txBody>
                    <a:bodyPr/>
                    <a:lstStyle/>
                    <a:p>
                      <a:pPr marL="457200" algn="r" rtl="1">
                        <a:lnSpc>
                          <a:spcPct val="115000"/>
                        </a:lnSpc>
                        <a:spcAft>
                          <a:spcPts val="1000"/>
                        </a:spcAft>
                      </a:pPr>
                      <a:r>
                        <a:rPr lang="fa-IR" sz="1780" dirty="0">
                          <a:cs typeface="B Zar" panose="00000400000000000000" pitchFamily="2" charset="-78"/>
                        </a:rPr>
                        <a:t>ناتواني ناشي از آسيب، فقدان دسترسي به مركز كنترل مسموميت </a:t>
                      </a:r>
                      <a:endParaRPr lang="en-US" sz="1780" dirty="0">
                        <a:latin typeface="Calibri"/>
                        <a:ea typeface="Calibri"/>
                        <a:cs typeface="B Zar" panose="00000400000000000000" pitchFamily="2" charset="-78"/>
                      </a:endParaRPr>
                    </a:p>
                  </a:txBody>
                  <a:tcPr marL="68580" marR="68580" marT="0" marB="0"/>
                </a:tc>
                <a:tc>
                  <a:txBody>
                    <a:bodyPr/>
                    <a:lstStyle/>
                    <a:p>
                      <a:pPr marL="457200" algn="r" rtl="1">
                        <a:lnSpc>
                          <a:spcPct val="115000"/>
                        </a:lnSpc>
                        <a:spcAft>
                          <a:spcPts val="1000"/>
                        </a:spcAft>
                      </a:pPr>
                      <a:r>
                        <a:rPr lang="fa-IR" sz="1780" dirty="0">
                          <a:cs typeface="B Zar" panose="00000400000000000000" pitchFamily="2" charset="-78"/>
                        </a:rPr>
                        <a:t>مواد شيميايي بدون پادزهر </a:t>
                      </a:r>
                      <a:endParaRPr lang="en-US" sz="1780" dirty="0">
                        <a:latin typeface="Calibri"/>
                        <a:ea typeface="Calibri"/>
                        <a:cs typeface="B Zar" panose="00000400000000000000" pitchFamily="2" charset="-78"/>
                      </a:endParaRPr>
                    </a:p>
                  </a:txBody>
                  <a:tcPr marL="68580" marR="68580" marT="0" marB="0"/>
                </a:tc>
                <a:tc>
                  <a:txBody>
                    <a:bodyPr/>
                    <a:lstStyle/>
                    <a:p>
                      <a:pPr marL="457200" algn="r" rtl="1">
                        <a:lnSpc>
                          <a:spcPct val="115000"/>
                        </a:lnSpc>
                        <a:spcAft>
                          <a:spcPts val="1000"/>
                        </a:spcAft>
                      </a:pPr>
                      <a:r>
                        <a:rPr lang="fa-IR" sz="1780" dirty="0">
                          <a:cs typeface="B Zar" panose="00000400000000000000" pitchFamily="2" charset="-78"/>
                        </a:rPr>
                        <a:t>فقدان مراقبت‌هاي درماني و توانبخشي </a:t>
                      </a:r>
                      <a:endParaRPr lang="en-US" sz="1780" dirty="0">
                        <a:latin typeface="Calibri"/>
                        <a:ea typeface="Calibri"/>
                        <a:cs typeface="B Zar" panose="00000400000000000000" pitchFamily="2" charset="-78"/>
                      </a:endParaRPr>
                    </a:p>
                  </a:txBody>
                  <a:tcPr marL="68580" marR="68580" marT="0" marB="0"/>
                </a:tc>
                <a:tc>
                  <a:txBody>
                    <a:bodyPr/>
                    <a:lstStyle/>
                    <a:p>
                      <a:pPr marL="457200" algn="r" rtl="1">
                        <a:lnSpc>
                          <a:spcPct val="115000"/>
                        </a:lnSpc>
                        <a:spcAft>
                          <a:spcPts val="1000"/>
                        </a:spcAft>
                      </a:pPr>
                      <a:r>
                        <a:rPr lang="fa-IR" sz="1780" dirty="0">
                          <a:cs typeface="B Zar" panose="00000400000000000000" pitchFamily="2" charset="-78"/>
                        </a:rPr>
                        <a:t>نبود مركز كنترل سموم با كمبود اطلاعات در باره تماس با مركز، عدم دسترسي به مركز فوريت‌هاي پزشكي، كمبود مراكز با تجربه كافي در مورد مسموميت كودكان. </a:t>
                      </a:r>
                      <a:endParaRPr lang="en-US" sz="1780" dirty="0">
                        <a:latin typeface="Calibri"/>
                        <a:ea typeface="Calibri"/>
                        <a:cs typeface="B Zar" panose="00000400000000000000" pitchFamily="2" charset="-78"/>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bg1"/>
          </a:solidFill>
          <a:ln>
            <a:solidFill>
              <a:srgbClr val="00B050"/>
            </a:solidFill>
          </a:ln>
        </p:spPr>
        <p:txBody>
          <a:bodyPr vert="horz" lIns="91440" tIns="45720" rIns="91440" bIns="45720" rtlCol="1" anchor="ctr">
            <a:normAutofit/>
          </a:bodyPr>
          <a:lstStyle/>
          <a:p>
            <a:r>
              <a:rPr lang="fa-IR" sz="2800" b="1" dirty="0">
                <a:solidFill>
                  <a:srgbClr val="00B050"/>
                </a:solidFill>
                <a:cs typeface="B Nazanin" pitchFamily="2" charset="-78"/>
              </a:rPr>
              <a:t>نكات كليدي پيشگيري از </a:t>
            </a:r>
            <a:r>
              <a:rPr lang="fa-IR" sz="2800" b="1" dirty="0" err="1">
                <a:solidFill>
                  <a:srgbClr val="00B050"/>
                </a:solidFill>
                <a:cs typeface="B Nazanin" pitchFamily="2" charset="-78"/>
              </a:rPr>
              <a:t>مسموميت</a:t>
            </a:r>
            <a:r>
              <a:rPr lang="fa-IR" sz="2800" b="1" dirty="0">
                <a:solidFill>
                  <a:srgbClr val="00B050"/>
                </a:solidFill>
                <a:cs typeface="B Nazanin" pitchFamily="2" charset="-78"/>
              </a:rPr>
              <a:t> </a:t>
            </a:r>
            <a:r>
              <a:rPr lang="fa-IR" sz="2800" b="1" dirty="0" smtClean="0">
                <a:solidFill>
                  <a:srgbClr val="00B050"/>
                </a:solidFill>
                <a:cs typeface="B Nazanin" pitchFamily="2" charset="-78"/>
              </a:rPr>
              <a:t>:</a:t>
            </a:r>
            <a:endParaRPr lang="fa-IR" sz="2800" b="1" dirty="0">
              <a:solidFill>
                <a:srgbClr val="00B050"/>
              </a:solidFill>
              <a:cs typeface="B Nazanin" pitchFamily="2" charset="-78"/>
            </a:endParaRPr>
          </a:p>
        </p:txBody>
      </p:sp>
      <p:sp>
        <p:nvSpPr>
          <p:cNvPr id="3" name="Content Placeholder 2"/>
          <p:cNvSpPr>
            <a:spLocks noGrp="1"/>
          </p:cNvSpPr>
          <p:nvPr>
            <p:ph idx="1"/>
          </p:nvPr>
        </p:nvSpPr>
        <p:spPr>
          <a:xfrm>
            <a:off x="457200" y="1412776"/>
            <a:ext cx="8229600" cy="5184576"/>
          </a:xfrm>
          <a:solidFill>
            <a:schemeClr val="bg1"/>
          </a:solidFill>
          <a:ln>
            <a:solidFill>
              <a:srgbClr val="00B050"/>
            </a:solidFill>
          </a:ln>
        </p:spPr>
        <p:txBody>
          <a:bodyPr vert="horz" lIns="91440" tIns="45720" rIns="91440" bIns="45720" rtlCol="1">
            <a:normAutofit fontScale="92500"/>
          </a:bodyPr>
          <a:lstStyle/>
          <a:p>
            <a:pPr algn="just"/>
            <a:r>
              <a:rPr lang="fa-IR" sz="2400" dirty="0">
                <a:cs typeface="B Nazanin" pitchFamily="2" charset="-78"/>
              </a:rPr>
              <a:t>از بسته بندی‌های  قفل‌دار استفاده کنید: داروها و مواد سمی مانند محلول‌های شوینده را در بسته بندی‌های اصلی خود و در جایی که کودکان آن‌ها را نبینند و به آن‌ها دسترسی نداشته باشند نگه‌داری کنید. </a:t>
            </a:r>
            <a:endParaRPr lang="en-US" sz="2400" dirty="0">
              <a:cs typeface="B Nazanin" pitchFamily="2" charset="-78"/>
            </a:endParaRPr>
          </a:p>
          <a:p>
            <a:pPr algn="just"/>
            <a:r>
              <a:rPr lang="fa-IR" sz="2400" dirty="0">
                <a:cs typeface="B Nazanin" pitchFamily="2" charset="-78"/>
              </a:rPr>
              <a:t>شماره تلفن های ضروری را بدانید: شماره تلفن پزشک خانواده خود  را در دفترچه تلفن و در جایی در دسترس داشته باشید. اگر فکر می‌کنید کودک مسموم شده  اما بیدار و هوشیار است با پزشک خانواده خود تماس بگیرید. اگر کودک شما  تنفس ندارد یا هوشیار نیست می‌توانید هر هفت روز هفته و 24 ساعته به اورژانس 115  تلفن بزنید.  </a:t>
            </a:r>
            <a:endParaRPr lang="en-US" sz="2400" dirty="0">
              <a:cs typeface="B Nazanin" pitchFamily="2" charset="-78"/>
            </a:endParaRPr>
          </a:p>
          <a:p>
            <a:pPr algn="just"/>
            <a:r>
              <a:rPr lang="fa-IR" sz="2400" dirty="0">
                <a:cs typeface="B Nazanin" pitchFamily="2" charset="-78"/>
              </a:rPr>
              <a:t>برچسب روی بسته بندی را بخوانید: وقتی به کودکان دارو می‌دهید برچسب دارو و همه هشدارهاي روي بسته دارو را بخوانید.  </a:t>
            </a:r>
            <a:endParaRPr lang="en-US" sz="2400" dirty="0">
              <a:cs typeface="B Nazanin" pitchFamily="2" charset="-78"/>
            </a:endParaRPr>
          </a:p>
          <a:p>
            <a:pPr algn="just"/>
            <a:r>
              <a:rPr lang="fa-IR" sz="2400" dirty="0">
                <a:cs typeface="B Nazanin" pitchFamily="2" charset="-78"/>
              </a:rPr>
              <a:t>چیزی را که نیاز ندارید نگهداری نکنید: داروهای غیر قابل استفاده، داروهایی که نیاز ندارید، یا داروهای تاریخ گذشته را  ایمن و  صحیح  از بین ببرید.  مي‌توانيد آن‌ها را با تفاله چای یا زباله‌ها مخلوط کنید و دور بریزید. ؟ </a:t>
            </a:r>
            <a:endParaRPr lang="en-US" sz="2400" dirty="0">
              <a:cs typeface="B Nazanin" pitchFamily="2" charset="-78"/>
            </a:endParaRPr>
          </a:p>
          <a:p>
            <a:pPr algn="just"/>
            <a:r>
              <a:rPr lang="fa-IR" sz="2400" dirty="0">
                <a:cs typeface="B Nazanin" pitchFamily="2" charset="-78"/>
              </a:rPr>
              <a:t/>
            </a:r>
            <a:br>
              <a:rPr lang="fa-IR" sz="2400" dirty="0">
                <a:cs typeface="B Nazanin" pitchFamily="2" charset="-78"/>
              </a:rPr>
            </a:b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1D35D">
            <a:alpha val="15686"/>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a:solidFill>
            <a:schemeClr val="bg1"/>
          </a:solidFill>
          <a:ln>
            <a:solidFill>
              <a:srgbClr val="00B050"/>
            </a:solidFill>
          </a:ln>
        </p:spPr>
        <p:txBody>
          <a:bodyPr>
            <a:normAutofit/>
          </a:bodyPr>
          <a:lstStyle/>
          <a:p>
            <a:r>
              <a:rPr lang="fa-IR" sz="2800" b="1" dirty="0" smtClean="0">
                <a:solidFill>
                  <a:srgbClr val="00B050"/>
                </a:solidFill>
                <a:cs typeface="B Nazanin" pitchFamily="2" charset="-78"/>
              </a:rPr>
              <a:t>مسموميت   </a:t>
            </a:r>
            <a:endParaRPr lang="fa-IR" sz="2800" b="1" dirty="0">
              <a:solidFill>
                <a:srgbClr val="00B050"/>
              </a:solidFill>
              <a:cs typeface="B Nazanin" pitchFamily="2" charset="-78"/>
            </a:endParaRPr>
          </a:p>
        </p:txBody>
      </p:sp>
      <p:sp>
        <p:nvSpPr>
          <p:cNvPr id="3" name="Content Placeholder 2"/>
          <p:cNvSpPr>
            <a:spLocks noGrp="1"/>
          </p:cNvSpPr>
          <p:nvPr>
            <p:ph idx="1"/>
          </p:nvPr>
        </p:nvSpPr>
        <p:spPr>
          <a:xfrm>
            <a:off x="457200" y="1772816"/>
            <a:ext cx="8229600" cy="4353347"/>
          </a:xfrm>
          <a:solidFill>
            <a:schemeClr val="bg1"/>
          </a:solidFill>
          <a:ln>
            <a:solidFill>
              <a:srgbClr val="00B050"/>
            </a:solidFill>
          </a:ln>
        </p:spPr>
        <p:txBody>
          <a:bodyPr>
            <a:normAutofit/>
          </a:bodyPr>
          <a:lstStyle/>
          <a:p>
            <a:pPr algn="just">
              <a:lnSpc>
                <a:spcPct val="150000"/>
              </a:lnSpc>
            </a:pPr>
            <a:r>
              <a:rPr lang="fa-IR" sz="2800" dirty="0" smtClean="0">
                <a:cs typeface="B Nazanin" pitchFamily="2" charset="-78"/>
              </a:rPr>
              <a:t>اختلالات و آسيب‌هايي است كه توسط مواد سمي در دستگاه هاي مختلف بدن </a:t>
            </a:r>
            <a:r>
              <a:rPr lang="fa-IR" sz="2800" dirty="0" err="1" smtClean="0">
                <a:cs typeface="B Nazanin" pitchFamily="2" charset="-78"/>
              </a:rPr>
              <a:t>بوجود</a:t>
            </a:r>
            <a:r>
              <a:rPr lang="fa-IR" sz="2800" dirty="0" smtClean="0">
                <a:cs typeface="B Nazanin" pitchFamily="2" charset="-78"/>
              </a:rPr>
              <a:t> </a:t>
            </a:r>
            <a:r>
              <a:rPr lang="fa-IR" sz="2800" dirty="0" err="1" smtClean="0">
                <a:cs typeface="B Nazanin" pitchFamily="2" charset="-78"/>
              </a:rPr>
              <a:t>مي‌آيد</a:t>
            </a:r>
            <a:endParaRPr lang="fa-IR" sz="2800" dirty="0" smtClean="0">
              <a:cs typeface="B Nazanin" pitchFamily="2" charset="-78"/>
            </a:endParaRPr>
          </a:p>
          <a:p>
            <a:pPr algn="just">
              <a:lnSpc>
                <a:spcPct val="150000"/>
              </a:lnSpc>
            </a:pPr>
            <a:endParaRPr lang="fa-IR" sz="2800" dirty="0" smtClean="0">
              <a:cs typeface="B Nazanin" pitchFamily="2" charset="-78"/>
            </a:endParaRPr>
          </a:p>
          <a:p>
            <a:pPr marL="0" indent="0" algn="just">
              <a:lnSpc>
                <a:spcPct val="150000"/>
              </a:lnSpc>
              <a:buNone/>
            </a:pPr>
            <a:r>
              <a:rPr lang="fa-IR" sz="2400" dirty="0" smtClean="0">
                <a:solidFill>
                  <a:srgbClr val="FF0000"/>
                </a:solidFill>
                <a:cs typeface="B Nazanin" pitchFamily="2" charset="-78"/>
              </a:rPr>
              <a:t>توجه: </a:t>
            </a:r>
            <a:r>
              <a:rPr lang="fa-IR" sz="2400" dirty="0" smtClean="0">
                <a:cs typeface="B Nazanin" pitchFamily="2" charset="-78"/>
              </a:rPr>
              <a:t>علاوه بر موادي كه ذاتاً براي بدن </a:t>
            </a:r>
            <a:r>
              <a:rPr lang="fa-IR" sz="2400" dirty="0" err="1" smtClean="0">
                <a:cs typeface="B Nazanin" pitchFamily="2" charset="-78"/>
              </a:rPr>
              <a:t>زيان‌آور</a:t>
            </a:r>
            <a:r>
              <a:rPr lang="fa-IR" sz="2400" dirty="0" smtClean="0">
                <a:cs typeface="B Nazanin" pitchFamily="2" charset="-78"/>
              </a:rPr>
              <a:t> هستند، عناصر مفيد براي بدن نيز در صورت مصرف بيش از حد و نادرست تبديل به مواد مسموم كننده و زيان آور مي شوند </a:t>
            </a:r>
            <a:endParaRPr lang="en-US" sz="2400" dirty="0" smtClean="0">
              <a:cs typeface="B Nazanin" pitchFamily="2" charset="-78"/>
            </a:endParaRPr>
          </a:p>
          <a:p>
            <a:pPr algn="just">
              <a:lnSpc>
                <a:spcPct val="150000"/>
              </a:lnSpc>
            </a:pPr>
            <a:endParaRPr lang="fa-IR" sz="2800"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bg/>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3"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3"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solidFill>
              <a:srgbClr val="00B050"/>
            </a:solidFill>
          </a:ln>
        </p:spPr>
        <p:txBody>
          <a:bodyPr vert="horz" lIns="91440" tIns="45720" rIns="91440" bIns="45720" rtlCol="1" anchor="ctr">
            <a:normAutofit/>
          </a:bodyPr>
          <a:lstStyle/>
          <a:p>
            <a:r>
              <a:rPr lang="fa-IR" sz="2800" b="1" dirty="0" smtClean="0">
                <a:solidFill>
                  <a:srgbClr val="00B050"/>
                </a:solidFill>
                <a:cs typeface="B Nazanin" pitchFamily="2" charset="-78"/>
              </a:rPr>
              <a:t> </a:t>
            </a:r>
            <a:r>
              <a:rPr lang="fa-IR" sz="2800" b="1" dirty="0">
                <a:solidFill>
                  <a:srgbClr val="FF0000"/>
                </a:solidFill>
                <a:cs typeface="B Nazanin" pitchFamily="2" charset="-78"/>
              </a:rPr>
              <a:t>مسمومیت با سرب </a:t>
            </a:r>
          </a:p>
        </p:txBody>
      </p:sp>
      <p:sp>
        <p:nvSpPr>
          <p:cNvPr id="3" name="Content Placeholder 2"/>
          <p:cNvSpPr>
            <a:spLocks noGrp="1"/>
          </p:cNvSpPr>
          <p:nvPr>
            <p:ph idx="1"/>
          </p:nvPr>
        </p:nvSpPr>
        <p:spPr>
          <a:xfrm>
            <a:off x="395536" y="1700808"/>
            <a:ext cx="8229600" cy="4896544"/>
          </a:xfrm>
          <a:solidFill>
            <a:schemeClr val="bg1"/>
          </a:solidFill>
          <a:ln>
            <a:solidFill>
              <a:srgbClr val="00B050"/>
            </a:solidFill>
          </a:ln>
        </p:spPr>
        <p:txBody>
          <a:bodyPr vert="horz" lIns="91440" tIns="45720" rIns="91440" bIns="45720" rtlCol="1">
            <a:normAutofit fontScale="92500" lnSpcReduction="10000"/>
          </a:bodyPr>
          <a:lstStyle/>
          <a:p>
            <a:pPr algn="just"/>
            <a:r>
              <a:rPr lang="fa-IR" sz="2400" dirty="0">
                <a:cs typeface="B Nazanin" pitchFamily="2" charset="-78"/>
              </a:rPr>
              <a:t>بیشتر کودکانی که دچار مسمومیت با سرب می شوند علائم بالینی از خود نشان نمی دهند </a:t>
            </a:r>
          </a:p>
          <a:p>
            <a:pPr algn="just"/>
            <a:r>
              <a:rPr lang="fa-IR" sz="2400" dirty="0">
                <a:solidFill>
                  <a:srgbClr val="FF0000"/>
                </a:solidFill>
                <a:cs typeface="B Nazanin" pitchFamily="2" charset="-78"/>
              </a:rPr>
              <a:t>در بعضی از آن ها ممکن است علائم غیر اختصاصی مانند دل درد، یبوست، تحریک پذیری بروز کند</a:t>
            </a:r>
          </a:p>
          <a:p>
            <a:pPr algn="just"/>
            <a:r>
              <a:rPr lang="fa-IR" sz="2400" dirty="0">
                <a:cs typeface="B Nazanin" pitchFamily="2" charset="-78"/>
              </a:rPr>
              <a:t>ممکن است این کودکان از نظر آموزشی پیشرفت نکنند</a:t>
            </a:r>
          </a:p>
          <a:p>
            <a:pPr algn="just"/>
            <a:r>
              <a:rPr lang="fa-IR" sz="2400" dirty="0">
                <a:solidFill>
                  <a:srgbClr val="FF0000"/>
                </a:solidFill>
                <a:cs typeface="B Nazanin" pitchFamily="2" charset="-78"/>
              </a:rPr>
              <a:t>معلوماتی را که قبلاً آموخته بودند فراموش کنند</a:t>
            </a:r>
          </a:p>
          <a:p>
            <a:pPr algn="just"/>
            <a:r>
              <a:rPr lang="fa-IR" sz="2400" dirty="0">
                <a:cs typeface="B Nazanin" pitchFamily="2" charset="-78"/>
              </a:rPr>
              <a:t>سطح سرب بالا در خون می تواند به تشنج، اغما و حتی مرگ منجر شود</a:t>
            </a:r>
          </a:p>
          <a:p>
            <a:pPr algn="just"/>
            <a:r>
              <a:rPr lang="fa-IR" sz="2400" dirty="0">
                <a:cs typeface="B Nazanin" pitchFamily="2" charset="-78"/>
              </a:rPr>
              <a:t>خطر آلودگی با سرب به طور مزمن چنان زیاد است که باید تمام کودکان به خصوص آن هایی که با رنگ های حاوی سرب تماس داشته اند تحت آزمایشات بیماریابی قرار گیرند</a:t>
            </a:r>
          </a:p>
          <a:p>
            <a:pPr algn="just"/>
            <a:r>
              <a:rPr lang="fa-IR" sz="2400" dirty="0">
                <a:solidFill>
                  <a:srgbClr val="FF0000"/>
                </a:solidFill>
                <a:cs typeface="B Nazanin" pitchFamily="2" charset="-78"/>
              </a:rPr>
              <a:t>در برخي كشورها كه خطر مسموميت با سرب زياد است، در اولین سال زندگی، بین 9 تا 12 ماهگی آزمایشات بیماریابی انجام مي‌شود</a:t>
            </a:r>
          </a:p>
          <a:p>
            <a:pPr algn="just"/>
            <a:r>
              <a:rPr lang="fa-IR" sz="2400" dirty="0">
                <a:cs typeface="B Nazanin" pitchFamily="2" charset="-78"/>
              </a:rPr>
              <a:t>پزشک بسته به نتایج آزمایشات خونی و نیز خطرهایی که کودک را تهدید می کند زمان آزمایش مجدد را تعیین می‌کند </a:t>
            </a:r>
          </a:p>
          <a:p>
            <a:pPr algn="just"/>
            <a:r>
              <a:rPr lang="fa-IR" sz="2400" dirty="0">
                <a:cs typeface="B Nazanin" pitchFamily="2" charset="-78"/>
              </a:rPr>
              <a:t>داروهای خاصی برای مسمومیت با سرب مورد نیاز  است و گاه حتی لازم است بیمار در بیمارستان بستری شود تا سرب از بدن او خارج شود</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solidFill>
              <a:srgbClr val="00B050"/>
            </a:solidFill>
          </a:ln>
        </p:spPr>
        <p:txBody>
          <a:bodyPr vert="horz" lIns="91440" tIns="45720" rIns="91440" bIns="45720" rtlCol="1" anchor="ctr">
            <a:normAutofit/>
          </a:bodyPr>
          <a:lstStyle/>
          <a:p>
            <a:r>
              <a:rPr lang="fa-IR" sz="2800" b="1" dirty="0">
                <a:solidFill>
                  <a:srgbClr val="00B050"/>
                </a:solidFill>
                <a:cs typeface="B Nazanin" pitchFamily="2" charset="-78"/>
              </a:rPr>
              <a:t>در صورتي كه كودكي مسموم شد چه باید کرد</a:t>
            </a:r>
            <a:r>
              <a:rPr lang="fa-IR" sz="2800" b="1" dirty="0" smtClean="0">
                <a:solidFill>
                  <a:srgbClr val="00B050"/>
                </a:solidFill>
                <a:cs typeface="B Nazanin" pitchFamily="2" charset="-78"/>
              </a:rPr>
              <a:t>؟</a:t>
            </a:r>
            <a:endParaRPr lang="fa-IR" sz="2800" b="1" dirty="0">
              <a:solidFill>
                <a:srgbClr val="00B050"/>
              </a:solidFill>
              <a:cs typeface="B Nazanin" pitchFamily="2" charset="-78"/>
            </a:endParaRPr>
          </a:p>
        </p:txBody>
      </p:sp>
      <p:sp>
        <p:nvSpPr>
          <p:cNvPr id="3" name="Content Placeholder 2"/>
          <p:cNvSpPr>
            <a:spLocks noGrp="1"/>
          </p:cNvSpPr>
          <p:nvPr>
            <p:ph idx="1"/>
          </p:nvPr>
        </p:nvSpPr>
        <p:spPr>
          <a:xfrm>
            <a:off x="467544" y="1700808"/>
            <a:ext cx="8229600" cy="4680520"/>
          </a:xfrm>
          <a:solidFill>
            <a:schemeClr val="bg1"/>
          </a:solidFill>
          <a:ln>
            <a:solidFill>
              <a:srgbClr val="00B050"/>
            </a:solidFill>
          </a:ln>
        </p:spPr>
        <p:txBody>
          <a:bodyPr vert="horz" lIns="91440" tIns="45720" rIns="91440" bIns="45720" rtlCol="1">
            <a:normAutofit/>
          </a:bodyPr>
          <a:lstStyle/>
          <a:p>
            <a:pPr algn="just"/>
            <a:r>
              <a:rPr lang="fa-IR" sz="2400" dirty="0">
                <a:cs typeface="B Nazanin" pitchFamily="2" charset="-78"/>
              </a:rPr>
              <a:t>مواد سمي از كنار كودك دور شود </a:t>
            </a:r>
          </a:p>
          <a:p>
            <a:pPr algn="just"/>
            <a:r>
              <a:rPr lang="fa-IR" sz="2400" dirty="0">
                <a:solidFill>
                  <a:srgbClr val="FF0000"/>
                </a:solidFill>
                <a:cs typeface="B Nazanin" pitchFamily="2" charset="-78"/>
              </a:rPr>
              <a:t> اگر هنوز مقداري سم در دهان كودك وجود دارد از او خواسته شود آب دهانش را بيرون بریزد يا با كمك انگشت مواد سمي از دهان كودك خارج شود</a:t>
            </a:r>
            <a:endParaRPr lang="en-US" sz="2400" dirty="0">
              <a:solidFill>
                <a:srgbClr val="FF0000"/>
              </a:solidFill>
              <a:cs typeface="B Nazanin" pitchFamily="2" charset="-78"/>
            </a:endParaRPr>
          </a:p>
          <a:p>
            <a:pPr algn="just"/>
            <a:r>
              <a:rPr lang="fa-IR" sz="2400" dirty="0">
                <a:cs typeface="B Nazanin" pitchFamily="2" charset="-78"/>
              </a:rPr>
              <a:t>كودك مسموم بايد از نظر نشانه‌هايي نظير سوختگي لب‌ها، قرمزي اطراف دهان و از نظر اثرات جانبي مسموميت نظير خواب آلودگي، استفراغ، گرفتگي عضلات معده (درد ناحيه شكم) و تغييرات رفتاري بررسی شود</a:t>
            </a:r>
            <a:endParaRPr lang="en-US" sz="2400" dirty="0">
              <a:cs typeface="B Nazanin" pitchFamily="2" charset="-78"/>
            </a:endParaRPr>
          </a:p>
          <a:p>
            <a:pPr algn="just"/>
            <a:r>
              <a:rPr lang="fa-IR" sz="2400" dirty="0">
                <a:solidFill>
                  <a:srgbClr val="FF0000"/>
                </a:solidFill>
                <a:cs typeface="B Nazanin" pitchFamily="2" charset="-78"/>
              </a:rPr>
              <a:t>اگر كودك خواب آلود يا بي‌هوش است، مشكلات تنفسي یا حركات تشنجي دارد با اورژانس 115 تماس گرفته شود</a:t>
            </a:r>
          </a:p>
          <a:p>
            <a:pPr algn="just"/>
            <a:r>
              <a:rPr lang="fa-IR" sz="2400" dirty="0">
                <a:cs typeface="B Nazanin" pitchFamily="2" charset="-78"/>
              </a:rPr>
              <a:t>قبل از رسيدن كمك‌هاي پزشكي، كودك  به پهلو قرار داده شود و  سرش پايين‌تر از ساير قسمت‌هاي بدن قرار گیرد</a:t>
            </a:r>
            <a:endParaRPr lang="en-US" sz="2400" dirty="0">
              <a:cs typeface="B Nazanin" pitchFamily="2" charset="-78"/>
            </a:endParaRPr>
          </a:p>
          <a:p>
            <a:pPr algn="just"/>
            <a:endParaRPr lang="fa-IR" sz="2400"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1000"/>
                                        <p:tgtEl>
                                          <p:spTgt spid="3">
                                            <p:txEl>
                                              <p:pRg st="0" end="0"/>
                                            </p:txEl>
                                          </p:spTgt>
                                        </p:tgtEl>
                                      </p:cBhvr>
                                    </p:animEffect>
                                  </p:childTnLst>
                                </p:cTn>
                              </p:par>
                            </p:childTnLst>
                          </p:cTn>
                        </p:par>
                        <p:par>
                          <p:cTn id="12" fill="hold">
                            <p:stCondLst>
                              <p:cond delay="3000"/>
                            </p:stCondLst>
                            <p:childTnLst>
                              <p:par>
                                <p:cTn id="13" presetID="16" presetClass="entr" presetSubtype="2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par>
                          <p:cTn id="16" fill="hold">
                            <p:stCondLst>
                              <p:cond delay="3500"/>
                            </p:stCondLst>
                            <p:childTnLst>
                              <p:par>
                                <p:cTn id="17" presetID="16" presetClass="entr" presetSubtype="2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1000"/>
                                        <p:tgtEl>
                                          <p:spTgt spid="3">
                                            <p:txEl>
                                              <p:pRg st="2" end="2"/>
                                            </p:txEl>
                                          </p:spTgt>
                                        </p:tgtEl>
                                      </p:cBhvr>
                                    </p:animEffect>
                                  </p:childTnLst>
                                </p:cTn>
                              </p:par>
                            </p:childTnLst>
                          </p:cTn>
                        </p:par>
                        <p:par>
                          <p:cTn id="20" fill="hold">
                            <p:stCondLst>
                              <p:cond delay="4500"/>
                            </p:stCondLst>
                            <p:childTnLst>
                              <p:par>
                                <p:cTn id="21" presetID="16" presetClass="entr" presetSubtype="21"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1000"/>
                                        <p:tgtEl>
                                          <p:spTgt spid="3">
                                            <p:txEl>
                                              <p:pRg st="3" end="3"/>
                                            </p:txEl>
                                          </p:spTgt>
                                        </p:tgtEl>
                                      </p:cBhvr>
                                    </p:animEffect>
                                  </p:childTnLst>
                                </p:cTn>
                              </p:par>
                            </p:childTnLst>
                          </p:cTn>
                        </p:par>
                        <p:par>
                          <p:cTn id="24" fill="hold">
                            <p:stCondLst>
                              <p:cond delay="5500"/>
                            </p:stCondLst>
                            <p:childTnLst>
                              <p:par>
                                <p:cTn id="25" presetID="16" presetClass="entr" presetSubtype="21"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99FFCC">
            <a:alpha val="32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solidFill>
              <a:srgbClr val="00B050"/>
            </a:solidFill>
          </a:ln>
        </p:spPr>
        <p:txBody>
          <a:bodyPr vert="horz" lIns="91440" tIns="45720" rIns="91440" bIns="45720" rtlCol="1" anchor="ctr">
            <a:normAutofit/>
          </a:bodyPr>
          <a:lstStyle/>
          <a:p>
            <a:r>
              <a:rPr lang="fa-IR" sz="2800" b="1" dirty="0">
                <a:solidFill>
                  <a:srgbClr val="00B050"/>
                </a:solidFill>
                <a:cs typeface="B Nazanin" pitchFamily="2" charset="-78"/>
              </a:rPr>
              <a:t>در صورتي كه كودكي مسموم شد چه باید کرد</a:t>
            </a:r>
            <a:r>
              <a:rPr lang="fa-IR" sz="2800" b="1" dirty="0" smtClean="0">
                <a:solidFill>
                  <a:srgbClr val="00B050"/>
                </a:solidFill>
                <a:cs typeface="B Nazanin" pitchFamily="2" charset="-78"/>
              </a:rPr>
              <a:t>؟</a:t>
            </a:r>
            <a:endParaRPr lang="fa-IR" sz="2800" b="1" dirty="0">
              <a:solidFill>
                <a:srgbClr val="00B050"/>
              </a:solidFill>
              <a:cs typeface="B Nazanin" pitchFamily="2" charset="-78"/>
            </a:endParaRPr>
          </a:p>
        </p:txBody>
      </p:sp>
      <p:sp>
        <p:nvSpPr>
          <p:cNvPr id="3" name="Content Placeholder 2"/>
          <p:cNvSpPr>
            <a:spLocks noGrp="1"/>
          </p:cNvSpPr>
          <p:nvPr>
            <p:ph idx="1"/>
          </p:nvPr>
        </p:nvSpPr>
        <p:spPr>
          <a:xfrm>
            <a:off x="467544" y="1628800"/>
            <a:ext cx="8229600" cy="4752528"/>
          </a:xfrm>
          <a:solidFill>
            <a:schemeClr val="bg1"/>
          </a:solidFill>
          <a:ln>
            <a:solidFill>
              <a:srgbClr val="00B050"/>
            </a:solidFill>
          </a:ln>
        </p:spPr>
        <p:txBody>
          <a:bodyPr vert="horz" lIns="91440" tIns="45720" rIns="91440" bIns="45720" rtlCol="1">
            <a:normAutofit/>
          </a:bodyPr>
          <a:lstStyle/>
          <a:p>
            <a:pPr algn="just"/>
            <a:r>
              <a:rPr lang="fa-IR" sz="2800" dirty="0">
                <a:cs typeface="B Nazanin" pitchFamily="2" charset="-78"/>
              </a:rPr>
              <a:t>سموم، ظروف حاوي دارو، گياهان، شيشه شربت يا قرص‌هاي مصرف شده به اورژانس بيمارستان برده شود</a:t>
            </a:r>
          </a:p>
          <a:p>
            <a:pPr algn="just"/>
            <a:r>
              <a:rPr lang="fa-IR" sz="2800" dirty="0">
                <a:solidFill>
                  <a:srgbClr val="FF0000"/>
                </a:solidFill>
                <a:cs typeface="B Nazanin" pitchFamily="2" charset="-78"/>
              </a:rPr>
              <a:t>اگر كودك استفراغ كرده و نمي‌دانند چه چيزي خورده است مواد استفراغ شده به بيمارستان برده شود</a:t>
            </a:r>
          </a:p>
          <a:p>
            <a:pPr algn="just"/>
            <a:r>
              <a:rPr lang="fa-IR" sz="2800" dirty="0">
                <a:cs typeface="B Nazanin" pitchFamily="2" charset="-78"/>
              </a:rPr>
              <a:t>قرص‌هاي باقي مانده در قوطي قرص‌ها شمرده شوند تا تعدادي كه احتمالاً كودك مصرف كرده معلوم شود و ميزان سم مصرف شده و خطر آن در كودك تعيين شود</a:t>
            </a:r>
          </a:p>
          <a:p>
            <a:pPr algn="just"/>
            <a:r>
              <a:rPr lang="fa-IR" sz="2800" dirty="0">
                <a:solidFill>
                  <a:srgbClr val="FF0000"/>
                </a:solidFill>
                <a:cs typeface="B Nazanin" pitchFamily="2" charset="-78"/>
              </a:rPr>
              <a:t>معمولاً كودكان در چنين مواردي بيش از يك نوع دارو مصرف كرده‌اند پس ضروري است فهرستي از تمام داروهاي موجود در منزل تهيه شود</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808"/>
            <a:ext cx="8229600" cy="4800026"/>
          </a:xfrm>
          <a:solidFill>
            <a:schemeClr val="bg1"/>
          </a:solidFill>
          <a:ln>
            <a:solidFill>
              <a:srgbClr val="00B050"/>
            </a:solidFill>
          </a:ln>
        </p:spPr>
        <p:txBody>
          <a:bodyPr vert="horz" lIns="91440" tIns="45720" rIns="91440" bIns="45720" rtlCol="1">
            <a:normAutofit/>
          </a:bodyPr>
          <a:lstStyle/>
          <a:p>
            <a:pPr algn="just"/>
            <a:endParaRPr lang="en-US" sz="2800" dirty="0" smtClean="0">
              <a:cs typeface="B Nazanin" pitchFamily="2" charset="-78"/>
            </a:endParaRPr>
          </a:p>
          <a:p>
            <a:pPr algn="just"/>
            <a:r>
              <a:rPr lang="fa-IR" sz="2800" dirty="0" err="1" smtClean="0">
                <a:cs typeface="B Nazanin" pitchFamily="2" charset="-78"/>
              </a:rPr>
              <a:t>مايعات</a:t>
            </a:r>
            <a:r>
              <a:rPr lang="fa-IR" sz="2800" dirty="0" smtClean="0">
                <a:cs typeface="B Nazanin" pitchFamily="2" charset="-78"/>
              </a:rPr>
              <a:t> </a:t>
            </a:r>
            <a:r>
              <a:rPr lang="fa-IR" sz="2800" dirty="0">
                <a:cs typeface="B Nazanin" pitchFamily="2" charset="-78"/>
              </a:rPr>
              <a:t>پاك كننده حاوي مواد سوزاننده هستند، در صورت تماس پوست يا چشم كودك، بايد لباس‌هاي آلوده به اين مواد بيرون آورده شود و كل آن ناحيه با مقدار زيادي آب شستشو داده شود</a:t>
            </a:r>
          </a:p>
          <a:p>
            <a:pPr algn="just"/>
            <a:r>
              <a:rPr lang="fa-IR" sz="2800" dirty="0">
                <a:solidFill>
                  <a:srgbClr val="FF0000"/>
                </a:solidFill>
                <a:cs typeface="B Nazanin" pitchFamily="2" charset="-78"/>
              </a:rPr>
              <a:t>اگر اين مواد به داخل چشم كودك پاشيده شود، ممكن است در قرنيه آسيب شديدي ايجاد ‌كند </a:t>
            </a:r>
          </a:p>
          <a:p>
            <a:pPr algn="just"/>
            <a:r>
              <a:rPr lang="fa-IR" sz="2800" dirty="0">
                <a:cs typeface="B Nazanin" pitchFamily="2" charset="-78"/>
              </a:rPr>
              <a:t>چنين مواردي از اورژانس‌هاي چشم پزشكي است و تا رسيدن پزشك بدون تأخير از هر نوع آبي كه در دسترس است چشم كودك شستشو داده شود  </a:t>
            </a:r>
          </a:p>
          <a:p>
            <a:pPr algn="just"/>
            <a:endParaRPr lang="fa-IR" sz="2800" dirty="0">
              <a:cs typeface="B Nazanin" pitchFamily="2" charset="-78"/>
            </a:endParaRPr>
          </a:p>
          <a:p>
            <a:pPr algn="just"/>
            <a:endParaRPr lang="fa-IR" sz="2800" dirty="0">
              <a:cs typeface="B Nazanin" pitchFamily="2" charset="-78"/>
            </a:endParaRPr>
          </a:p>
        </p:txBody>
      </p:sp>
      <p:sp>
        <p:nvSpPr>
          <p:cNvPr id="4" name="Title 1"/>
          <p:cNvSpPr>
            <a:spLocks noGrp="1"/>
          </p:cNvSpPr>
          <p:nvPr>
            <p:ph type="title"/>
          </p:nvPr>
        </p:nvSpPr>
        <p:spPr>
          <a:xfrm>
            <a:off x="500034" y="214290"/>
            <a:ext cx="8229600" cy="1143008"/>
          </a:xfrm>
          <a:solidFill>
            <a:schemeClr val="bg1"/>
          </a:solidFill>
          <a:ln>
            <a:solidFill>
              <a:srgbClr val="00B050"/>
            </a:solidFill>
          </a:ln>
        </p:spPr>
        <p:txBody>
          <a:bodyPr vert="horz" lIns="91440" tIns="45720" rIns="91440" bIns="45720" rtlCol="1" anchor="ctr">
            <a:normAutofit fontScale="90000"/>
          </a:bodyPr>
          <a:lstStyle/>
          <a:p>
            <a:r>
              <a:rPr lang="fa-IR" sz="2800" b="1" dirty="0">
                <a:solidFill>
                  <a:srgbClr val="00B050"/>
                </a:solidFill>
                <a:cs typeface="B Nazanin" pitchFamily="2" charset="-78"/>
              </a:rPr>
              <a:t>در صورتي كه كودكي مسموم شد چه باید کرد؟ </a:t>
            </a:r>
            <a:r>
              <a:rPr lang="en-US" sz="2800" b="1" dirty="0">
                <a:solidFill>
                  <a:srgbClr val="00B050"/>
                </a:solidFill>
                <a:cs typeface="B Nazanin" pitchFamily="2" charset="-78"/>
              </a:rPr>
              <a:t/>
            </a:r>
            <a:br>
              <a:rPr lang="en-US" sz="2800" b="1" dirty="0">
                <a:solidFill>
                  <a:srgbClr val="00B050"/>
                </a:solidFill>
                <a:cs typeface="B Nazanin" pitchFamily="2" charset="-78"/>
              </a:rPr>
            </a:br>
            <a:r>
              <a:rPr lang="fa-IR" sz="2800" b="1" dirty="0">
                <a:solidFill>
                  <a:srgbClr val="00B050"/>
                </a:solidFill>
                <a:cs typeface="B Nazanin" pitchFamily="2" charset="-78"/>
              </a:rPr>
              <a:t> مسمومیت با مايعات پاك كننده </a:t>
            </a:r>
            <a:r>
              <a:rPr lang="en-US" sz="2800" b="1" dirty="0">
                <a:solidFill>
                  <a:srgbClr val="00B050"/>
                </a:solidFill>
                <a:cs typeface="B Nazanin" pitchFamily="2" charset="-78"/>
              </a:rPr>
              <a:t/>
            </a:r>
            <a:br>
              <a:rPr lang="en-US" sz="2800" b="1" dirty="0">
                <a:solidFill>
                  <a:srgbClr val="00B050"/>
                </a:solidFill>
                <a:cs typeface="B Nazanin" pitchFamily="2" charset="-78"/>
              </a:rPr>
            </a:br>
            <a:endParaRPr lang="fa-IR" sz="2800" b="1" dirty="0">
              <a:solidFill>
                <a:srgbClr val="00B050"/>
              </a:solidFill>
              <a:cs typeface="B Nazanin"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28800"/>
            <a:ext cx="8229600" cy="4968552"/>
          </a:xfrm>
          <a:solidFill>
            <a:schemeClr val="bg1"/>
          </a:solidFill>
          <a:ln>
            <a:solidFill>
              <a:srgbClr val="00B050"/>
            </a:solidFill>
          </a:ln>
        </p:spPr>
        <p:txBody>
          <a:bodyPr vert="horz" lIns="91440" tIns="45720" rIns="91440" bIns="45720" rtlCol="1">
            <a:normAutofit/>
          </a:bodyPr>
          <a:lstStyle/>
          <a:p>
            <a:pPr algn="just"/>
            <a:r>
              <a:rPr lang="fa-IR" sz="2400" dirty="0">
                <a:cs typeface="B Nazanin" pitchFamily="2" charset="-78"/>
              </a:rPr>
              <a:t> </a:t>
            </a:r>
            <a:endParaRPr lang="en-US" sz="2400" dirty="0" smtClean="0">
              <a:cs typeface="B Nazanin" pitchFamily="2" charset="-78"/>
            </a:endParaRPr>
          </a:p>
          <a:p>
            <a:pPr algn="just"/>
            <a:r>
              <a:rPr lang="fa-IR" sz="2400" dirty="0" err="1" smtClean="0">
                <a:cs typeface="B Nazanin" pitchFamily="2" charset="-78"/>
              </a:rPr>
              <a:t>بيمار</a:t>
            </a:r>
            <a:r>
              <a:rPr lang="fa-IR" sz="2400" dirty="0" smtClean="0">
                <a:cs typeface="B Nazanin" pitchFamily="2" charset="-78"/>
              </a:rPr>
              <a:t> </a:t>
            </a:r>
            <a:r>
              <a:rPr lang="fa-IR" sz="2400" dirty="0">
                <a:cs typeface="B Nazanin" pitchFamily="2" charset="-78"/>
              </a:rPr>
              <a:t>را مجبور به استفراغ نكنند و تحت هيچ شرايطي به كودك مواد تهوع‌آور مانند شربت اپيكاك داده نشود</a:t>
            </a:r>
          </a:p>
          <a:p>
            <a:pPr algn="just"/>
            <a:r>
              <a:rPr lang="fa-IR" sz="2400" dirty="0">
                <a:solidFill>
                  <a:srgbClr val="FF0000"/>
                </a:solidFill>
                <a:cs typeface="B Nazanin" pitchFamily="2" charset="-78"/>
              </a:rPr>
              <a:t>مواد سوزاننده در هنگام بلع باعث سوختگي مري مي‌شوند و با استفراغ دوباره اين امر تكرار مي‌شود </a:t>
            </a:r>
          </a:p>
          <a:p>
            <a:pPr algn="just"/>
            <a:r>
              <a:rPr lang="fa-IR" sz="2400" dirty="0">
                <a:cs typeface="B Nazanin" pitchFamily="2" charset="-78"/>
              </a:rPr>
              <a:t>از روي بطري حاوي ماده بلع شده اطلاعات درست را به بزشک ارائه بدهند تا از قدرت سوزانندگي و خطرهاي ماده بلع شده اطلاع پيدا كند </a:t>
            </a:r>
          </a:p>
          <a:p>
            <a:pPr algn="just"/>
            <a:r>
              <a:rPr lang="fa-IR" sz="2400" dirty="0">
                <a:solidFill>
                  <a:srgbClr val="FF0000"/>
                </a:solidFill>
                <a:cs typeface="B Nazanin" pitchFamily="2" charset="-78"/>
              </a:rPr>
              <a:t>بدون فوت وقت با مركز اورژانس تماس گرفته شود و يا به نزديك ترين بيمارستان مراجعه شود </a:t>
            </a:r>
          </a:p>
          <a:p>
            <a:pPr algn="just"/>
            <a:r>
              <a:rPr lang="fa-IR" sz="2400" dirty="0">
                <a:cs typeface="B Nazanin" pitchFamily="2" charset="-78"/>
              </a:rPr>
              <a:t>پيش از اجازه پزشك به كودك اجازه خوردن و آشاميدن چيزي داده نشود</a:t>
            </a:r>
            <a:endParaRPr lang="en-US" sz="2400" dirty="0">
              <a:cs typeface="B Nazanin" pitchFamily="2" charset="-78"/>
            </a:endParaRPr>
          </a:p>
          <a:p>
            <a:pPr algn="just"/>
            <a:endParaRPr lang="fa-IR" sz="2400" dirty="0">
              <a:cs typeface="B Nazanin" pitchFamily="2" charset="-78"/>
            </a:endParaRPr>
          </a:p>
        </p:txBody>
      </p:sp>
      <p:sp>
        <p:nvSpPr>
          <p:cNvPr id="4" name="Title 1"/>
          <p:cNvSpPr>
            <a:spLocks noGrp="1"/>
          </p:cNvSpPr>
          <p:nvPr>
            <p:ph type="title"/>
          </p:nvPr>
        </p:nvSpPr>
        <p:spPr>
          <a:solidFill>
            <a:schemeClr val="bg1"/>
          </a:solidFill>
          <a:ln>
            <a:solidFill>
              <a:srgbClr val="00B050"/>
            </a:solidFill>
          </a:ln>
        </p:spPr>
        <p:txBody>
          <a:bodyPr vert="horz" lIns="91440" tIns="45720" rIns="91440" bIns="45720" rtlCol="1" anchor="ctr">
            <a:normAutofit/>
          </a:bodyPr>
          <a:lstStyle/>
          <a:p>
            <a:r>
              <a:rPr lang="fa-IR" sz="2800" b="1" dirty="0">
                <a:solidFill>
                  <a:srgbClr val="00B050"/>
                </a:solidFill>
                <a:cs typeface="B Nazanin" pitchFamily="2" charset="-78"/>
              </a:rPr>
              <a:t>در صورتي كه كودكي مسموم شد چه باید کرد؟ </a:t>
            </a:r>
            <a:r>
              <a:rPr lang="en-US" sz="2800" b="1" dirty="0">
                <a:solidFill>
                  <a:srgbClr val="00B050"/>
                </a:solidFill>
                <a:cs typeface="B Nazanin" pitchFamily="2" charset="-78"/>
              </a:rPr>
              <a:t/>
            </a:r>
            <a:br>
              <a:rPr lang="en-US" sz="2800" b="1" dirty="0">
                <a:solidFill>
                  <a:srgbClr val="00B050"/>
                </a:solidFill>
                <a:cs typeface="B Nazanin" pitchFamily="2" charset="-78"/>
              </a:rPr>
            </a:br>
            <a:r>
              <a:rPr lang="fa-IR" sz="2800" b="1" dirty="0">
                <a:solidFill>
                  <a:srgbClr val="00B050"/>
                </a:solidFill>
                <a:cs typeface="B Nazanin" pitchFamily="2" charset="-78"/>
              </a:rPr>
              <a:t> در صورت بلع مواد سوزاننده</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99FFCC">
            <a:alpha val="32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solidFill>
              <a:srgbClr val="00B050"/>
            </a:solidFill>
          </a:ln>
        </p:spPr>
        <p:txBody>
          <a:bodyPr vert="horz" lIns="91440" tIns="45720" rIns="91440" bIns="45720" rtlCol="1" anchor="ctr">
            <a:normAutofit/>
          </a:bodyPr>
          <a:lstStyle/>
          <a:p>
            <a:r>
              <a:rPr lang="fa-IR" sz="2800" b="1" dirty="0">
                <a:solidFill>
                  <a:srgbClr val="00B050"/>
                </a:solidFill>
                <a:cs typeface="B Nazanin" pitchFamily="2" charset="-78"/>
              </a:rPr>
              <a:t>در صورتي كه كودكي مسموم شد چه باید کرد؟ </a:t>
            </a:r>
            <a:r>
              <a:rPr lang="en-US" sz="2800" b="1" dirty="0">
                <a:solidFill>
                  <a:srgbClr val="00B050"/>
                </a:solidFill>
                <a:cs typeface="B Nazanin" pitchFamily="2" charset="-78"/>
              </a:rPr>
              <a:t/>
            </a:r>
            <a:br>
              <a:rPr lang="en-US" sz="2800" b="1" dirty="0">
                <a:solidFill>
                  <a:srgbClr val="00B050"/>
                </a:solidFill>
                <a:cs typeface="B Nazanin" pitchFamily="2" charset="-78"/>
              </a:rPr>
            </a:br>
            <a:r>
              <a:rPr lang="en-US" sz="2800" b="1" dirty="0" smtClean="0">
                <a:solidFill>
                  <a:srgbClr val="00B050"/>
                </a:solidFill>
                <a:cs typeface="B Nazanin" pitchFamily="2" charset="-78"/>
              </a:rPr>
              <a:t>)</a:t>
            </a:r>
            <a:r>
              <a:rPr lang="fa-IR" sz="2800" b="1" dirty="0" smtClean="0">
                <a:solidFill>
                  <a:srgbClr val="00B050"/>
                </a:solidFill>
                <a:cs typeface="B Nazanin" pitchFamily="2" charset="-78"/>
              </a:rPr>
              <a:t> </a:t>
            </a:r>
            <a:r>
              <a:rPr lang="fa-IR" sz="2800" b="1" dirty="0">
                <a:solidFill>
                  <a:srgbClr val="FF0000"/>
                </a:solidFill>
                <a:cs typeface="B Nazanin" pitchFamily="2" charset="-78"/>
              </a:rPr>
              <a:t>مسمومیت </a:t>
            </a:r>
            <a:r>
              <a:rPr lang="fa-IR" sz="2800" b="1" dirty="0" smtClean="0">
                <a:solidFill>
                  <a:srgbClr val="FF0000"/>
                </a:solidFill>
                <a:cs typeface="B Nazanin" pitchFamily="2" charset="-78"/>
              </a:rPr>
              <a:t>با </a:t>
            </a:r>
            <a:r>
              <a:rPr lang="fa-IR" sz="2800" b="1" dirty="0" err="1" smtClean="0">
                <a:solidFill>
                  <a:srgbClr val="FF0000"/>
                </a:solidFill>
                <a:cs typeface="B Nazanin" pitchFamily="2" charset="-78"/>
              </a:rPr>
              <a:t>هيدروكربن‌ها</a:t>
            </a:r>
            <a:r>
              <a:rPr lang="en-US" sz="2800" b="1" dirty="0" smtClean="0">
                <a:solidFill>
                  <a:srgbClr val="00B050"/>
                </a:solidFill>
                <a:cs typeface="B Nazanin" pitchFamily="2" charset="-78"/>
              </a:rPr>
              <a:t>(</a:t>
            </a:r>
            <a:endParaRPr lang="fa-IR" sz="2800" b="1" dirty="0">
              <a:solidFill>
                <a:srgbClr val="00B050"/>
              </a:solidFill>
              <a:cs typeface="B Nazanin" pitchFamily="2" charset="-78"/>
            </a:endParaRPr>
          </a:p>
        </p:txBody>
      </p:sp>
      <p:sp>
        <p:nvSpPr>
          <p:cNvPr id="3" name="Content Placeholder 2"/>
          <p:cNvSpPr>
            <a:spLocks noGrp="1"/>
          </p:cNvSpPr>
          <p:nvPr>
            <p:ph idx="1"/>
          </p:nvPr>
        </p:nvSpPr>
        <p:spPr>
          <a:xfrm>
            <a:off x="467544" y="1628800"/>
            <a:ext cx="8229600" cy="4968552"/>
          </a:xfrm>
          <a:solidFill>
            <a:schemeClr val="bg1"/>
          </a:solidFill>
          <a:ln>
            <a:solidFill>
              <a:srgbClr val="00B050"/>
            </a:solidFill>
          </a:ln>
        </p:spPr>
        <p:txBody>
          <a:bodyPr vert="horz" lIns="91440" tIns="45720" rIns="91440" bIns="45720" rtlCol="1">
            <a:normAutofit/>
          </a:bodyPr>
          <a:lstStyle/>
          <a:p>
            <a:pPr algn="just"/>
            <a:endParaRPr lang="en-US" sz="2400" dirty="0" smtClean="0">
              <a:cs typeface="B Nazanin" pitchFamily="2" charset="-78"/>
            </a:endParaRPr>
          </a:p>
          <a:p>
            <a:pPr algn="just"/>
            <a:r>
              <a:rPr lang="fa-IR" sz="2400" dirty="0" err="1" smtClean="0">
                <a:solidFill>
                  <a:srgbClr val="6600CC"/>
                </a:solidFill>
                <a:cs typeface="B Nazanin" pitchFamily="2" charset="-78"/>
              </a:rPr>
              <a:t>پاك</a:t>
            </a:r>
            <a:r>
              <a:rPr lang="fa-IR" sz="2400" dirty="0" smtClean="0">
                <a:solidFill>
                  <a:srgbClr val="6600CC"/>
                </a:solidFill>
                <a:cs typeface="B Nazanin" pitchFamily="2" charset="-78"/>
              </a:rPr>
              <a:t> </a:t>
            </a:r>
            <a:r>
              <a:rPr lang="fa-IR" sz="2400" dirty="0">
                <a:solidFill>
                  <a:srgbClr val="6600CC"/>
                </a:solidFill>
                <a:cs typeface="B Nazanin" pitchFamily="2" charset="-78"/>
              </a:rPr>
              <a:t>كننده های خانگي</a:t>
            </a:r>
            <a:r>
              <a:rPr lang="fa-IR" sz="2400" dirty="0">
                <a:cs typeface="B Nazanin" pitchFamily="2" charset="-78"/>
              </a:rPr>
              <a:t>، </a:t>
            </a:r>
            <a:r>
              <a:rPr lang="fa-IR" sz="2400" dirty="0">
                <a:solidFill>
                  <a:srgbClr val="6600CC"/>
                </a:solidFill>
                <a:cs typeface="B Nazanin" pitchFamily="2" charset="-78"/>
              </a:rPr>
              <a:t>واكس‌هاي مبل</a:t>
            </a:r>
            <a:r>
              <a:rPr lang="fa-IR" sz="2400" dirty="0">
                <a:cs typeface="B Nazanin" pitchFamily="2" charset="-78"/>
              </a:rPr>
              <a:t>، </a:t>
            </a:r>
            <a:r>
              <a:rPr lang="fa-IR" sz="2400" dirty="0">
                <a:solidFill>
                  <a:srgbClr val="6600CC"/>
                </a:solidFill>
                <a:cs typeface="B Nazanin" pitchFamily="2" charset="-78"/>
              </a:rPr>
              <a:t>روغن جلا</a:t>
            </a:r>
            <a:r>
              <a:rPr lang="fa-IR" sz="2400" dirty="0">
                <a:cs typeface="B Nazanin" pitchFamily="2" charset="-78"/>
              </a:rPr>
              <a:t>، </a:t>
            </a:r>
            <a:r>
              <a:rPr lang="fa-IR" sz="2400" dirty="0">
                <a:solidFill>
                  <a:srgbClr val="FF0000"/>
                </a:solidFill>
                <a:cs typeface="B Nazanin" pitchFamily="2" charset="-78"/>
              </a:rPr>
              <a:t>نفت</a:t>
            </a:r>
            <a:r>
              <a:rPr lang="fa-IR" sz="2400" dirty="0">
                <a:cs typeface="B Nazanin" pitchFamily="2" charset="-78"/>
              </a:rPr>
              <a:t>، </a:t>
            </a:r>
            <a:r>
              <a:rPr lang="fa-IR" sz="2400" dirty="0">
                <a:solidFill>
                  <a:srgbClr val="FF0000"/>
                </a:solidFill>
                <a:cs typeface="B Nazanin" pitchFamily="2" charset="-78"/>
              </a:rPr>
              <a:t>بنزين</a:t>
            </a:r>
            <a:r>
              <a:rPr lang="fa-IR" sz="2400" dirty="0">
                <a:cs typeface="B Nazanin" pitchFamily="2" charset="-78"/>
              </a:rPr>
              <a:t>، </a:t>
            </a:r>
            <a:r>
              <a:rPr lang="fa-IR" sz="2400" dirty="0">
                <a:solidFill>
                  <a:srgbClr val="FF0000"/>
                </a:solidFill>
                <a:cs typeface="B Nazanin" pitchFamily="2" charset="-78"/>
              </a:rPr>
              <a:t>گازوئيل</a:t>
            </a:r>
            <a:r>
              <a:rPr lang="fa-IR" sz="2400" dirty="0">
                <a:cs typeface="B Nazanin" pitchFamily="2" charset="-78"/>
              </a:rPr>
              <a:t> و </a:t>
            </a:r>
            <a:r>
              <a:rPr lang="fa-IR" sz="2400" dirty="0">
                <a:solidFill>
                  <a:srgbClr val="FF0000"/>
                </a:solidFill>
                <a:cs typeface="B Nazanin" pitchFamily="2" charset="-78"/>
              </a:rPr>
              <a:t>تينر</a:t>
            </a:r>
          </a:p>
          <a:p>
            <a:pPr algn="just"/>
            <a:r>
              <a:rPr lang="fa-IR" sz="2400" dirty="0">
                <a:cs typeface="B Nazanin" pitchFamily="2" charset="-78"/>
              </a:rPr>
              <a:t>علائم و </a:t>
            </a:r>
            <a:r>
              <a:rPr lang="fa-IR" sz="2400" dirty="0" err="1">
                <a:cs typeface="B Nazanin" pitchFamily="2" charset="-78"/>
              </a:rPr>
              <a:t>شكايات</a:t>
            </a:r>
            <a:r>
              <a:rPr lang="fa-IR" sz="2400" dirty="0">
                <a:cs typeface="B Nazanin" pitchFamily="2" charset="-78"/>
              </a:rPr>
              <a:t> </a:t>
            </a:r>
            <a:r>
              <a:rPr lang="fa-IR" sz="2400" b="1" dirty="0" smtClean="0">
                <a:cs typeface="B Nazanin" pitchFamily="2" charset="-78"/>
              </a:rPr>
              <a:t>شایع</a:t>
            </a:r>
            <a:r>
              <a:rPr lang="fa-IR" sz="2400" dirty="0" smtClean="0">
                <a:cs typeface="B Nazanin" pitchFamily="2" charset="-78"/>
              </a:rPr>
              <a:t> شامل</a:t>
            </a:r>
            <a:r>
              <a:rPr lang="fa-IR" sz="2400" dirty="0">
                <a:cs typeface="B Nazanin" pitchFamily="2" charset="-78"/>
              </a:rPr>
              <a:t>: سرفه، خس خس سينه، درد سينه و تنفس سخت</a:t>
            </a:r>
            <a:r>
              <a:rPr lang="fa-IR" sz="2400" dirty="0" smtClean="0">
                <a:cs typeface="B Nazanin" pitchFamily="2" charset="-78"/>
              </a:rPr>
              <a:t>،</a:t>
            </a:r>
            <a:endParaRPr lang="en-US" sz="2400" dirty="0" smtClean="0">
              <a:cs typeface="B Nazanin" pitchFamily="2" charset="-78"/>
            </a:endParaRPr>
          </a:p>
          <a:p>
            <a:pPr lvl="1" algn="just"/>
            <a:r>
              <a:rPr lang="fa-IR" sz="2000" b="1" dirty="0" err="1" smtClean="0">
                <a:cs typeface="B Nazanin" pitchFamily="2" charset="-78"/>
              </a:rPr>
              <a:t>گاهي</a:t>
            </a:r>
            <a:r>
              <a:rPr lang="fa-IR" sz="2000" dirty="0" smtClean="0">
                <a:cs typeface="B Nazanin" pitchFamily="2" charset="-78"/>
              </a:rPr>
              <a:t> </a:t>
            </a:r>
            <a:r>
              <a:rPr lang="fa-IR" sz="2000" dirty="0">
                <a:cs typeface="B Nazanin" pitchFamily="2" charset="-78"/>
              </a:rPr>
              <a:t>سرگيجه،‌تشنج و اغما </a:t>
            </a:r>
          </a:p>
          <a:p>
            <a:pPr algn="just"/>
            <a:r>
              <a:rPr lang="fa-IR" sz="2400" dirty="0">
                <a:cs typeface="B Nazanin" pitchFamily="2" charset="-78"/>
              </a:rPr>
              <a:t>علائم مسموميت چند ساعت پس از مصرف اين مواد بروز مي‌كند </a:t>
            </a:r>
          </a:p>
          <a:p>
            <a:pPr algn="just"/>
            <a:r>
              <a:rPr lang="fa-IR" sz="2400" dirty="0">
                <a:cs typeface="B Nazanin" pitchFamily="2" charset="-78"/>
              </a:rPr>
              <a:t>در صورت نبود علائم نيز بايد كودك توسط پزشك معاينه شود </a:t>
            </a:r>
          </a:p>
          <a:p>
            <a:pPr algn="just"/>
            <a:r>
              <a:rPr lang="fa-IR" sz="2400" dirty="0">
                <a:cs typeface="B Nazanin" pitchFamily="2" charset="-78"/>
              </a:rPr>
              <a:t>در صورتي كه 6 تا 8 ساعت بعد علامتي در كودك بروز نكند، احتمال بروز مسموميت بسيار كم مي‌شود</a:t>
            </a:r>
          </a:p>
          <a:p>
            <a:pPr algn="just"/>
            <a:r>
              <a:rPr lang="fa-IR" sz="2400" dirty="0">
                <a:cs typeface="B Nazanin" pitchFamily="2" charset="-78"/>
              </a:rPr>
              <a:t>در اين موارد با نظر پزشك عكس ريه گرفته مي‌شود</a:t>
            </a:r>
            <a:endParaRPr lang="en-US" sz="2400" dirty="0">
              <a:cs typeface="B Nazanin" pitchFamily="2" charset="-78"/>
            </a:endParaRPr>
          </a:p>
          <a:p>
            <a:pPr algn="just"/>
            <a:endParaRPr lang="fa-IR" sz="2400" dirty="0">
              <a:cs typeface="B Nazanin" pitchFamily="2" charset="-78"/>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par>
                          <p:cTn id="13" fill="hold">
                            <p:stCondLst>
                              <p:cond delay="2000"/>
                            </p:stCondLst>
                            <p:childTnLst>
                              <p:par>
                                <p:cTn id="14" presetID="6" presetClass="entr" presetSubtype="16"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par>
                          <p:cTn id="17" fill="hold">
                            <p:stCondLst>
                              <p:cond delay="4000"/>
                            </p:stCondLst>
                            <p:childTnLst>
                              <p:par>
                                <p:cTn id="18" presetID="6" presetClass="entr" presetSubtype="16"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in)">
                                      <p:cBhvr>
                                        <p:cTn id="20" dur="2000"/>
                                        <p:tgtEl>
                                          <p:spTgt spid="3">
                                            <p:txEl>
                                              <p:pRg st="3" end="3"/>
                                            </p:txEl>
                                          </p:spTgt>
                                        </p:tgtEl>
                                      </p:cBhvr>
                                    </p:animEffect>
                                  </p:childTnLst>
                                </p:cTn>
                              </p:par>
                            </p:childTnLst>
                          </p:cTn>
                        </p:par>
                        <p:par>
                          <p:cTn id="21" fill="hold">
                            <p:stCondLst>
                              <p:cond delay="6000"/>
                            </p:stCondLst>
                            <p:childTnLst>
                              <p:par>
                                <p:cTn id="22" presetID="6" presetClass="entr" presetSubtype="16"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par>
                          <p:cTn id="28" fill="hold">
                            <p:stCondLst>
                              <p:cond delay="8000"/>
                            </p:stCondLst>
                            <p:childTnLst>
                              <p:par>
                                <p:cTn id="29" presetID="6" presetClass="entr" presetSubtype="16"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circle(in)">
                                      <p:cBhvr>
                                        <p:cTn id="31" dur="2000"/>
                                        <p:tgtEl>
                                          <p:spTgt spid="3">
                                            <p:txEl>
                                              <p:pRg st="6" end="6"/>
                                            </p:txEl>
                                          </p:spTgt>
                                        </p:tgtEl>
                                      </p:cBhvr>
                                    </p:animEffect>
                                  </p:childTnLst>
                                </p:cTn>
                              </p:par>
                            </p:childTnLst>
                          </p:cTn>
                        </p:par>
                        <p:par>
                          <p:cTn id="32" fill="hold">
                            <p:stCondLst>
                              <p:cond delay="10000"/>
                            </p:stCondLst>
                            <p:childTnLst>
                              <p:par>
                                <p:cTn id="33" presetID="6" presetClass="entr" presetSubtype="16"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circle(in)">
                                      <p:cBhvr>
                                        <p:cTn id="3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922114"/>
          </a:xfrm>
          <a:solidFill>
            <a:schemeClr val="bg1"/>
          </a:solidFill>
          <a:ln>
            <a:solidFill>
              <a:srgbClr val="00B050"/>
            </a:solidFill>
          </a:ln>
        </p:spPr>
        <p:txBody>
          <a:bodyPr vert="horz" lIns="91440" tIns="45720" rIns="91440" bIns="45720" rtlCol="1" anchor="ctr">
            <a:normAutofit fontScale="90000"/>
          </a:bodyPr>
          <a:lstStyle/>
          <a:p>
            <a:r>
              <a:rPr lang="fa-IR" sz="2800" b="1" dirty="0">
                <a:solidFill>
                  <a:srgbClr val="00B050"/>
                </a:solidFill>
                <a:cs typeface="B Nazanin" pitchFamily="2" charset="-78"/>
              </a:rPr>
              <a:t/>
            </a:r>
            <a:br>
              <a:rPr lang="fa-IR" sz="2800" b="1" dirty="0">
                <a:solidFill>
                  <a:srgbClr val="00B050"/>
                </a:solidFill>
                <a:cs typeface="B Nazanin" pitchFamily="2" charset="-78"/>
              </a:rPr>
            </a:br>
            <a:r>
              <a:rPr lang="fa-IR" sz="2800" b="1" dirty="0">
                <a:solidFill>
                  <a:srgbClr val="00B050"/>
                </a:solidFill>
                <a:cs typeface="B Nazanin" pitchFamily="2" charset="-78"/>
              </a:rPr>
              <a:t>در صورتي كه كودكي مسموم شد چه باید کرد؟ </a:t>
            </a:r>
            <a:r>
              <a:rPr lang="en-US" sz="2800" b="1" dirty="0">
                <a:solidFill>
                  <a:srgbClr val="00B050"/>
                </a:solidFill>
                <a:cs typeface="B Nazanin" pitchFamily="2" charset="-78"/>
              </a:rPr>
              <a:t/>
            </a:r>
            <a:br>
              <a:rPr lang="en-US" sz="2800" b="1" dirty="0">
                <a:solidFill>
                  <a:srgbClr val="00B050"/>
                </a:solidFill>
                <a:cs typeface="B Nazanin" pitchFamily="2" charset="-78"/>
              </a:rPr>
            </a:br>
            <a:r>
              <a:rPr lang="fa-IR" sz="2800" b="1" dirty="0">
                <a:solidFill>
                  <a:srgbClr val="00B050"/>
                </a:solidFill>
                <a:cs typeface="B Nazanin" pitchFamily="2" charset="-78"/>
              </a:rPr>
              <a:t> مسمومیت با دارو</a:t>
            </a:r>
            <a:r>
              <a:rPr lang="en-US" sz="2800" b="1" dirty="0">
                <a:solidFill>
                  <a:srgbClr val="00B050"/>
                </a:solidFill>
                <a:cs typeface="B Nazanin" pitchFamily="2" charset="-78"/>
              </a:rPr>
              <a:t/>
            </a:r>
            <a:br>
              <a:rPr lang="en-US" sz="2800" b="1" dirty="0">
                <a:solidFill>
                  <a:srgbClr val="00B050"/>
                </a:solidFill>
                <a:cs typeface="B Nazanin" pitchFamily="2" charset="-78"/>
              </a:rPr>
            </a:br>
            <a:endParaRPr lang="fa-IR" sz="2800" b="1" dirty="0">
              <a:solidFill>
                <a:srgbClr val="00B050"/>
              </a:solidFill>
              <a:cs typeface="B Nazanin" pitchFamily="2" charset="-78"/>
            </a:endParaRPr>
          </a:p>
        </p:txBody>
      </p:sp>
      <p:sp>
        <p:nvSpPr>
          <p:cNvPr id="3" name="Content Placeholder 2"/>
          <p:cNvSpPr>
            <a:spLocks noGrp="1"/>
          </p:cNvSpPr>
          <p:nvPr>
            <p:ph idx="1"/>
          </p:nvPr>
        </p:nvSpPr>
        <p:spPr>
          <a:xfrm>
            <a:off x="395536" y="1412776"/>
            <a:ext cx="8229600" cy="4952022"/>
          </a:xfrm>
          <a:solidFill>
            <a:schemeClr val="bg1"/>
          </a:solidFill>
          <a:ln>
            <a:solidFill>
              <a:srgbClr val="00B050"/>
            </a:solidFill>
          </a:ln>
        </p:spPr>
        <p:txBody>
          <a:bodyPr vert="horz" lIns="91440" tIns="45720" rIns="91440" bIns="45720" rtlCol="1">
            <a:normAutofit fontScale="92500"/>
          </a:bodyPr>
          <a:lstStyle/>
          <a:p>
            <a:pPr algn="just"/>
            <a:r>
              <a:rPr lang="fa-IR" sz="2400" dirty="0">
                <a:cs typeface="B Nazanin" pitchFamily="2" charset="-78"/>
              </a:rPr>
              <a:t>ابتدا در عرض یک تا دو دقیقه یک بررسی ساده انجام گیرد تا مشخص شود، آيا واقعاً کودک دارو مصرف کرده است؟ </a:t>
            </a:r>
          </a:p>
          <a:p>
            <a:pPr algn="just"/>
            <a:r>
              <a:rPr lang="fa-IR" sz="2400" dirty="0">
                <a:solidFill>
                  <a:srgbClr val="FF0000"/>
                </a:solidFill>
                <a:cs typeface="B Nazanin" pitchFamily="2" charset="-78"/>
              </a:rPr>
              <a:t>در صورت امکان نمونه ای از داروی خورده شده یا ظرف آن نزد پزشک آورده شود.  براي </a:t>
            </a:r>
          </a:p>
          <a:p>
            <a:pPr algn="just"/>
            <a:r>
              <a:rPr lang="fa-IR" sz="2400" dirty="0">
                <a:solidFill>
                  <a:srgbClr val="FF0000"/>
                </a:solidFill>
                <a:cs typeface="B Nazanin" pitchFamily="2" charset="-78"/>
              </a:rPr>
              <a:t>ممكن است پس از تماس با پزشك خانواده دستور استفاده از شربت اپيكاك داده شود تا باقيمانده قرص‌ها از معده خارج شود</a:t>
            </a:r>
          </a:p>
          <a:p>
            <a:pPr algn="just"/>
            <a:r>
              <a:rPr lang="fa-IR" sz="2400" dirty="0">
                <a:cs typeface="B Nazanin" pitchFamily="2" charset="-78"/>
              </a:rPr>
              <a:t>شربت </a:t>
            </a:r>
            <a:r>
              <a:rPr lang="en-US" sz="2400" dirty="0">
                <a:cs typeface="B Nazanin" pitchFamily="2" charset="-78"/>
              </a:rPr>
              <a:t>Ipecac </a:t>
            </a:r>
            <a:r>
              <a:rPr lang="fa-IR" sz="2400" dirty="0">
                <a:cs typeface="B Nazanin" pitchFamily="2" charset="-78"/>
              </a:rPr>
              <a:t> مايعي است كه موجب تحريك استفراغ مي‌شود </a:t>
            </a:r>
          </a:p>
          <a:p>
            <a:pPr algn="just"/>
            <a:r>
              <a:rPr lang="fa-IR" sz="2400" dirty="0">
                <a:solidFill>
                  <a:srgbClr val="FF0000"/>
                </a:solidFill>
                <a:cs typeface="B Nazanin" pitchFamily="2" charset="-78"/>
              </a:rPr>
              <a:t>3 قاشق چايخوري يا 1 قاشق غذاخوري (15 ميلي‌ليتر) شربت اپيكا به همراه يك ليوان آب يا آب ميوه به كودك داده شود. </a:t>
            </a:r>
          </a:p>
          <a:p>
            <a:pPr algn="just"/>
            <a:r>
              <a:rPr lang="fa-IR" sz="2400" dirty="0">
                <a:cs typeface="B Nazanin" pitchFamily="2" charset="-78"/>
              </a:rPr>
              <a:t>كودك در عرض 20 دقيقه شروع به استفراغ مي‌كند.  </a:t>
            </a:r>
          </a:p>
          <a:p>
            <a:pPr algn="just"/>
            <a:r>
              <a:rPr lang="fa-IR" sz="2400" dirty="0">
                <a:solidFill>
                  <a:srgbClr val="FF0000"/>
                </a:solidFill>
                <a:cs typeface="B Nazanin" pitchFamily="2" charset="-78"/>
              </a:rPr>
              <a:t>تجويز اين شربت در صورتي‌ كه مواد خورده شده يك ماده اسيدي قوي يا يك ماده قليايي قوي، گازوئيل، نفت سفيد يا مواد بخار شدني باشند و يا فرد مسموم خيلي خواب‌آلود يا بي‌هوش باشد مضر است</a:t>
            </a:r>
          </a:p>
          <a:p>
            <a:pPr algn="just"/>
            <a:r>
              <a:rPr lang="fa-IR" sz="2400" dirty="0">
                <a:cs typeface="B Nazanin" pitchFamily="2" charset="-78"/>
              </a:rPr>
              <a:t>بدون تجويز پزشک نبايد آن را بكار برد</a:t>
            </a:r>
          </a:p>
          <a:p>
            <a:pPr algn="just"/>
            <a:endParaRPr lang="fa-IR" sz="2400" dirty="0">
              <a:cs typeface="B Nazanin" pitchFamily="2" charset="-78"/>
            </a:endParaRPr>
          </a:p>
          <a:p>
            <a:pPr algn="just"/>
            <a:endParaRPr lang="fa-IR" sz="2400"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1000"/>
                                        <p:tgtEl>
                                          <p:spTgt spid="3">
                                            <p:bg/>
                                          </p:spTgt>
                                        </p:tgtEl>
                                      </p:cBhvr>
                                    </p:animEffect>
                                  </p:childTnLst>
                                </p:cTn>
                              </p:par>
                            </p:childTnLst>
                          </p:cTn>
                        </p:par>
                        <p:par>
                          <p:cTn id="8" fill="hold">
                            <p:stCondLst>
                              <p:cond delay="1000"/>
                            </p:stCondLst>
                            <p:childTnLst>
                              <p:par>
                                <p:cTn id="9" presetID="16" presetClass="entr" presetSubtype="2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1000"/>
                                        <p:tgtEl>
                                          <p:spTgt spid="3">
                                            <p:txEl>
                                              <p:pRg st="0" end="0"/>
                                            </p:txEl>
                                          </p:spTgt>
                                        </p:tgtEl>
                                      </p:cBhvr>
                                    </p:animEffect>
                                  </p:childTnLst>
                                </p:cTn>
                              </p:par>
                            </p:childTnLst>
                          </p:cTn>
                        </p:par>
                        <p:par>
                          <p:cTn id="12" fill="hold">
                            <p:stCondLst>
                              <p:cond delay="2000"/>
                            </p:stCondLst>
                            <p:childTnLst>
                              <p:par>
                                <p:cTn id="13" presetID="16" presetClass="entr" presetSubtype="2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1000"/>
                                        <p:tgtEl>
                                          <p:spTgt spid="3">
                                            <p:txEl>
                                              <p:pRg st="1" end="1"/>
                                            </p:txEl>
                                          </p:spTgt>
                                        </p:tgtEl>
                                      </p:cBhvr>
                                    </p:animEffect>
                                  </p:childTnLst>
                                </p:cTn>
                              </p:par>
                            </p:childTnLst>
                          </p:cTn>
                        </p:par>
                        <p:par>
                          <p:cTn id="16" fill="hold">
                            <p:stCondLst>
                              <p:cond delay="3000"/>
                            </p:stCondLst>
                            <p:childTnLst>
                              <p:par>
                                <p:cTn id="17" presetID="16" presetClass="entr" presetSubtype="2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1000"/>
                                        <p:tgtEl>
                                          <p:spTgt spid="3">
                                            <p:txEl>
                                              <p:pRg st="2" end="2"/>
                                            </p:txEl>
                                          </p:spTgt>
                                        </p:tgtEl>
                                      </p:cBhvr>
                                    </p:animEffect>
                                  </p:childTnLst>
                                </p:cTn>
                              </p:par>
                            </p:childTnLst>
                          </p:cTn>
                        </p:par>
                        <p:par>
                          <p:cTn id="20" fill="hold">
                            <p:stCondLst>
                              <p:cond delay="4000"/>
                            </p:stCondLst>
                            <p:childTnLst>
                              <p:par>
                                <p:cTn id="21" presetID="16" presetClass="entr" presetSubtype="21"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1000"/>
                                        <p:tgtEl>
                                          <p:spTgt spid="3">
                                            <p:txEl>
                                              <p:pRg st="3" end="3"/>
                                            </p:txEl>
                                          </p:spTgt>
                                        </p:tgtEl>
                                      </p:cBhvr>
                                    </p:animEffect>
                                  </p:childTnLst>
                                </p:cTn>
                              </p:par>
                            </p:childTnLst>
                          </p:cTn>
                        </p:par>
                        <p:par>
                          <p:cTn id="24" fill="hold">
                            <p:stCondLst>
                              <p:cond delay="5000"/>
                            </p:stCondLst>
                            <p:childTnLst>
                              <p:par>
                                <p:cTn id="25" presetID="16" presetClass="entr" presetSubtype="21"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1000"/>
                                        <p:tgtEl>
                                          <p:spTgt spid="3">
                                            <p:txEl>
                                              <p:pRg st="4" end="4"/>
                                            </p:txEl>
                                          </p:spTgt>
                                        </p:tgtEl>
                                      </p:cBhvr>
                                    </p:animEffect>
                                  </p:childTnLst>
                                </p:cTn>
                              </p:par>
                            </p:childTnLst>
                          </p:cTn>
                        </p:par>
                        <p:par>
                          <p:cTn id="28" fill="hold">
                            <p:stCondLst>
                              <p:cond delay="6000"/>
                            </p:stCondLst>
                            <p:childTnLst>
                              <p:par>
                                <p:cTn id="29" presetID="16" presetClass="entr" presetSubtype="21"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arn(inVertical)">
                                      <p:cBhvr>
                                        <p:cTn id="31" dur="1000"/>
                                        <p:tgtEl>
                                          <p:spTgt spid="3">
                                            <p:txEl>
                                              <p:pRg st="5" end="5"/>
                                            </p:txEl>
                                          </p:spTgt>
                                        </p:tgtEl>
                                      </p:cBhvr>
                                    </p:animEffect>
                                  </p:childTnLst>
                                </p:cTn>
                              </p:par>
                            </p:childTnLst>
                          </p:cTn>
                        </p:par>
                        <p:par>
                          <p:cTn id="32" fill="hold">
                            <p:stCondLst>
                              <p:cond delay="7000"/>
                            </p:stCondLst>
                            <p:childTnLst>
                              <p:par>
                                <p:cTn id="33" presetID="16" presetClass="entr" presetSubtype="21"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inVertical)">
                                      <p:cBhvr>
                                        <p:cTn id="35" dur="1000"/>
                                        <p:tgtEl>
                                          <p:spTgt spid="3">
                                            <p:txEl>
                                              <p:pRg st="6" end="6"/>
                                            </p:txEl>
                                          </p:spTgt>
                                        </p:tgtEl>
                                      </p:cBhvr>
                                    </p:animEffect>
                                  </p:childTnLst>
                                </p:cTn>
                              </p:par>
                            </p:childTnLst>
                          </p:cTn>
                        </p:par>
                        <p:par>
                          <p:cTn id="36" fill="hold">
                            <p:stCondLst>
                              <p:cond delay="8000"/>
                            </p:stCondLst>
                            <p:childTnLst>
                              <p:par>
                                <p:cTn id="37" presetID="16" presetClass="entr" presetSubtype="21"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barn(inVertical)">
                                      <p:cBhvr>
                                        <p:cTn id="39"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8229600" cy="5328592"/>
          </a:xfrm>
          <a:solidFill>
            <a:schemeClr val="bg1"/>
          </a:solidFill>
          <a:ln>
            <a:solidFill>
              <a:srgbClr val="00B050"/>
            </a:solidFill>
          </a:ln>
        </p:spPr>
        <p:txBody>
          <a:bodyPr vert="horz" lIns="91440" tIns="45720" rIns="91440" bIns="45720" rtlCol="1">
            <a:normAutofit/>
          </a:bodyPr>
          <a:lstStyle/>
          <a:p>
            <a:pPr algn="just"/>
            <a:r>
              <a:rPr lang="fa-IR" sz="2400" dirty="0">
                <a:cs typeface="B Nazanin" pitchFamily="2" charset="-78"/>
              </a:rPr>
              <a:t>هدف از درمان مسموميت با داروها افزايش توانايي فرد در دفع دارو از بدن است</a:t>
            </a:r>
          </a:p>
          <a:p>
            <a:pPr algn="just"/>
            <a:r>
              <a:rPr lang="fa-IR" sz="2400" dirty="0">
                <a:cs typeface="B Nazanin" pitchFamily="2" charset="-78"/>
              </a:rPr>
              <a:t>براي انجام اين كار بايد كودك را به بيمارستان انتقال داد تا مقدار زيادي سرم و مايعات وريدي به او تزريق شود</a:t>
            </a:r>
          </a:p>
          <a:p>
            <a:pPr algn="just"/>
            <a:r>
              <a:rPr lang="fa-IR" sz="2400" dirty="0">
                <a:solidFill>
                  <a:srgbClr val="FF0000"/>
                </a:solidFill>
                <a:cs typeface="B Nazanin" pitchFamily="2" charset="-78"/>
              </a:rPr>
              <a:t>با اين كار دارو از كليه‌ها شسته شده و سطح سمي دارو در خون پايين مي‌آيد</a:t>
            </a:r>
          </a:p>
          <a:p>
            <a:pPr algn="just"/>
            <a:r>
              <a:rPr lang="fa-IR" sz="2400" dirty="0">
                <a:cs typeface="B Nazanin" pitchFamily="2" charset="-78"/>
              </a:rPr>
              <a:t>همچنين در بيمارستان به كودك ماده‌اي به نام شاركول داده مي‌شود تا از جذب بيشتر دارو جلوگيري كند</a:t>
            </a:r>
          </a:p>
          <a:p>
            <a:pPr algn="just"/>
            <a:r>
              <a:rPr lang="fa-IR" sz="2400" dirty="0">
                <a:cs typeface="B Nazanin" pitchFamily="2" charset="-78"/>
              </a:rPr>
              <a:t> </a:t>
            </a:r>
            <a:r>
              <a:rPr lang="fa-IR" sz="2400" dirty="0">
                <a:solidFill>
                  <a:srgbClr val="FF0000"/>
                </a:solidFill>
                <a:cs typeface="B Nazanin" pitchFamily="2" charset="-78"/>
              </a:rPr>
              <a:t>اگر كودك علائم مسموميت داشته و يا مقدار كشنده‌اي از دارو را مصرف كرده باشد، تحت درمان‌هاي خاص قرار مي‌گيرد</a:t>
            </a:r>
          </a:p>
          <a:p>
            <a:pPr algn="just"/>
            <a:r>
              <a:rPr lang="fa-IR" sz="2400" dirty="0">
                <a:cs typeface="B Nazanin" pitchFamily="2" charset="-78"/>
              </a:rPr>
              <a:t>خالي كردن معده از طريق تجويز شربت اپيكاك يا لاواژ دهاني معدي در مورد خوردن مواد سمي‌اي كه از خوردنشان بيش از 60 دقيقه نگذشته باشد و راه هوايي بيمار در معرض آسپيراسيون نباشد به كار مي‌روند</a:t>
            </a:r>
          </a:p>
          <a:p>
            <a:pPr algn="just"/>
            <a:endParaRPr lang="fa-IR" sz="2400" dirty="0">
              <a:cs typeface="B Nazanin" pitchFamily="2" charset="-78"/>
            </a:endParaRPr>
          </a:p>
        </p:txBody>
      </p:sp>
      <p:sp>
        <p:nvSpPr>
          <p:cNvPr id="4" name="Title 1"/>
          <p:cNvSpPr>
            <a:spLocks noGrp="1"/>
          </p:cNvSpPr>
          <p:nvPr>
            <p:ph type="title"/>
          </p:nvPr>
        </p:nvSpPr>
        <p:spPr>
          <a:xfrm>
            <a:off x="500034" y="428604"/>
            <a:ext cx="8229600" cy="840156"/>
          </a:xfrm>
          <a:solidFill>
            <a:schemeClr val="bg1"/>
          </a:solidFill>
          <a:ln>
            <a:solidFill>
              <a:srgbClr val="00B050"/>
            </a:solidFill>
          </a:ln>
        </p:spPr>
        <p:txBody>
          <a:bodyPr vert="horz" lIns="91440" tIns="45720" rIns="91440" bIns="45720" rtlCol="1" anchor="ctr">
            <a:normAutofit fontScale="90000"/>
          </a:bodyPr>
          <a:lstStyle/>
          <a:p>
            <a:r>
              <a:rPr lang="fa-IR" sz="2800" b="1" dirty="0">
                <a:solidFill>
                  <a:srgbClr val="00B050"/>
                </a:solidFill>
                <a:cs typeface="B Nazanin" pitchFamily="2" charset="-78"/>
              </a:rPr>
              <a:t/>
            </a:r>
            <a:br>
              <a:rPr lang="fa-IR" sz="2800" b="1" dirty="0">
                <a:solidFill>
                  <a:srgbClr val="00B050"/>
                </a:solidFill>
                <a:cs typeface="B Nazanin" pitchFamily="2" charset="-78"/>
              </a:rPr>
            </a:br>
            <a:r>
              <a:rPr lang="fa-IR" sz="2800" b="1" dirty="0">
                <a:solidFill>
                  <a:srgbClr val="00B050"/>
                </a:solidFill>
                <a:cs typeface="B Nazanin" pitchFamily="2" charset="-78"/>
              </a:rPr>
              <a:t>در صورتي كه كودكي مسموم شد چه باید کرد؟ </a:t>
            </a:r>
            <a:r>
              <a:rPr lang="en-US" sz="2800" b="1" dirty="0">
                <a:solidFill>
                  <a:srgbClr val="00B050"/>
                </a:solidFill>
                <a:cs typeface="B Nazanin" pitchFamily="2" charset="-78"/>
              </a:rPr>
              <a:t/>
            </a:r>
            <a:br>
              <a:rPr lang="en-US" sz="2800" b="1" dirty="0">
                <a:solidFill>
                  <a:srgbClr val="00B050"/>
                </a:solidFill>
                <a:cs typeface="B Nazanin" pitchFamily="2" charset="-78"/>
              </a:rPr>
            </a:br>
            <a:r>
              <a:rPr lang="fa-IR" sz="2800" b="1" dirty="0">
                <a:solidFill>
                  <a:srgbClr val="00B050"/>
                </a:solidFill>
                <a:cs typeface="B Nazanin" pitchFamily="2" charset="-78"/>
              </a:rPr>
              <a:t> مسمومیت با دارو</a:t>
            </a:r>
            <a:r>
              <a:rPr lang="en-US" sz="2800" b="1" dirty="0">
                <a:solidFill>
                  <a:srgbClr val="00B050"/>
                </a:solidFill>
                <a:cs typeface="B Nazanin" pitchFamily="2" charset="-78"/>
              </a:rPr>
              <a:t/>
            </a:r>
            <a:br>
              <a:rPr lang="en-US" sz="2800" b="1" dirty="0">
                <a:solidFill>
                  <a:srgbClr val="00B050"/>
                </a:solidFill>
                <a:cs typeface="B Nazanin" pitchFamily="2" charset="-78"/>
              </a:rPr>
            </a:br>
            <a:endParaRPr lang="fa-IR" sz="2800" b="1" dirty="0">
              <a:solidFill>
                <a:srgbClr val="00B050"/>
              </a:solidFill>
              <a:cs typeface="B Nazanin"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solidFill>
              <a:srgbClr val="00B050"/>
            </a:solidFill>
          </a:ln>
        </p:spPr>
        <p:txBody>
          <a:bodyPr vert="horz" lIns="91440" tIns="45720" rIns="91440" bIns="45720" rtlCol="1" anchor="ctr">
            <a:normAutofit/>
          </a:bodyPr>
          <a:lstStyle/>
          <a:p>
            <a:r>
              <a:rPr lang="fa-IR" sz="2800" b="1" dirty="0">
                <a:solidFill>
                  <a:srgbClr val="00B050"/>
                </a:solidFill>
                <a:cs typeface="B Nazanin" pitchFamily="2" charset="-78"/>
              </a:rPr>
              <a:t>ممنوعیت استفاده از شربت اپیکاک و شستشوی معده </a:t>
            </a:r>
          </a:p>
        </p:txBody>
      </p:sp>
      <p:sp>
        <p:nvSpPr>
          <p:cNvPr id="3" name="Content Placeholder 2"/>
          <p:cNvSpPr>
            <a:spLocks noGrp="1"/>
          </p:cNvSpPr>
          <p:nvPr>
            <p:ph idx="1"/>
          </p:nvPr>
        </p:nvSpPr>
        <p:spPr>
          <a:xfrm>
            <a:off x="467544" y="1772816"/>
            <a:ext cx="8229600" cy="4824536"/>
          </a:xfrm>
          <a:solidFill>
            <a:schemeClr val="bg1"/>
          </a:solidFill>
          <a:ln>
            <a:solidFill>
              <a:srgbClr val="00B050"/>
            </a:solidFill>
          </a:ln>
        </p:spPr>
        <p:txBody>
          <a:bodyPr vert="horz" lIns="91440" tIns="45720" rIns="91440" bIns="45720" rtlCol="1">
            <a:normAutofit fontScale="77500" lnSpcReduction="20000"/>
          </a:bodyPr>
          <a:lstStyle/>
          <a:p>
            <a:pPr algn="just"/>
            <a:r>
              <a:rPr lang="fa-IR" sz="3100" dirty="0">
                <a:cs typeface="B Nazanin" panose="00000400000000000000" pitchFamily="2" charset="-78"/>
              </a:rPr>
              <a:t>ماده سمي خورده شده بسيار ضعيف باشد</a:t>
            </a:r>
          </a:p>
          <a:p>
            <a:pPr algn="just"/>
            <a:r>
              <a:rPr lang="fa-IR" sz="3100" dirty="0">
                <a:cs typeface="B Nazanin" panose="00000400000000000000" pitchFamily="2" charset="-78"/>
              </a:rPr>
              <a:t> بيمار قبلاً استفراغ كرده باشد</a:t>
            </a:r>
          </a:p>
          <a:p>
            <a:pPr algn="just"/>
            <a:r>
              <a:rPr lang="fa-IR" sz="3100" dirty="0">
                <a:cs typeface="B Nazanin" panose="00000400000000000000" pitchFamily="2" charset="-78"/>
              </a:rPr>
              <a:t>راه هوايي بيمار در معرض آسپيراسيون باشد </a:t>
            </a:r>
          </a:p>
          <a:p>
            <a:pPr algn="just"/>
            <a:r>
              <a:rPr lang="fa-IR" sz="3100" dirty="0">
                <a:cs typeface="B Nazanin" panose="00000400000000000000" pitchFamily="2" charset="-78"/>
              </a:rPr>
              <a:t>ماده خورده شده سوزاننده، هيدروكربن يا جسم </a:t>
            </a:r>
            <a:r>
              <a:rPr lang="fa-IR" sz="3100" dirty="0" err="1">
                <a:cs typeface="B Nazanin" panose="00000400000000000000" pitchFamily="2" charset="-78"/>
              </a:rPr>
              <a:t>خارجي</a:t>
            </a:r>
            <a:r>
              <a:rPr lang="fa-IR" sz="3100" dirty="0">
                <a:cs typeface="B Nazanin" panose="00000400000000000000" pitchFamily="2" charset="-78"/>
              </a:rPr>
              <a:t> </a:t>
            </a:r>
            <a:r>
              <a:rPr lang="fa-IR" sz="3100" dirty="0" smtClean="0">
                <a:cs typeface="B Nazanin" panose="00000400000000000000" pitchFamily="2" charset="-78"/>
              </a:rPr>
              <a:t>باشد</a:t>
            </a:r>
            <a:endParaRPr lang="en-US" sz="3100" dirty="0" smtClean="0">
              <a:cs typeface="B Nazanin" panose="00000400000000000000" pitchFamily="2" charset="-78"/>
            </a:endParaRPr>
          </a:p>
          <a:p>
            <a:pPr algn="just"/>
            <a:endParaRPr lang="fa-IR" sz="2800" dirty="0">
              <a:cs typeface="B Nazanin" panose="00000400000000000000" pitchFamily="2" charset="-78"/>
            </a:endParaRPr>
          </a:p>
          <a:p>
            <a:pPr algn="just"/>
            <a:r>
              <a:rPr lang="fa-IR" sz="2800" dirty="0">
                <a:solidFill>
                  <a:srgbClr val="FF0000"/>
                </a:solidFill>
                <a:cs typeface="B Nazanin" panose="00000400000000000000" pitchFamily="2" charset="-78"/>
              </a:rPr>
              <a:t>توصیه آكادمي سم شناسي باليني آمريكا (</a:t>
            </a:r>
            <a:r>
              <a:rPr lang="en-US" sz="2800" dirty="0">
                <a:solidFill>
                  <a:srgbClr val="FF0000"/>
                </a:solidFill>
                <a:cs typeface="B Nazanin" panose="00000400000000000000" pitchFamily="2" charset="-78"/>
              </a:rPr>
              <a:t>AACT</a:t>
            </a:r>
            <a:r>
              <a:rPr lang="fa-IR" sz="2800" dirty="0">
                <a:solidFill>
                  <a:srgbClr val="FF0000"/>
                </a:solidFill>
                <a:cs typeface="B Nazanin" panose="00000400000000000000" pitchFamily="2" charset="-78"/>
              </a:rPr>
              <a:t>):</a:t>
            </a:r>
          </a:p>
          <a:p>
            <a:pPr lvl="1"/>
            <a:r>
              <a:rPr lang="fa-IR" dirty="0">
                <a:cs typeface="B Nazanin" panose="00000400000000000000" pitchFamily="2" charset="-78"/>
              </a:rPr>
              <a:t>شربت اپيكاك نبايد به صورت روتين به بيماران مسموم داده شود</a:t>
            </a:r>
          </a:p>
          <a:p>
            <a:pPr lvl="1"/>
            <a:r>
              <a:rPr lang="fa-IR" dirty="0">
                <a:cs typeface="B Nazanin" panose="00000400000000000000" pitchFamily="2" charset="-78"/>
              </a:rPr>
              <a:t>هيچ شواهدي كه نشان دهد مصرف اپيكاك پيش‌آگهي را در بيماران مسموم بهبود بخشد وجود ندارد</a:t>
            </a:r>
          </a:p>
          <a:p>
            <a:pPr lvl="1"/>
            <a:r>
              <a:rPr lang="fa-IR" dirty="0">
                <a:cs typeface="B Nazanin" panose="00000400000000000000" pitchFamily="2" charset="-78"/>
              </a:rPr>
              <a:t>لاواژ (شستشوي معده) ميزان موفقيت متفاوتي در برداشت مواد خورده شده دارد</a:t>
            </a:r>
          </a:p>
          <a:p>
            <a:pPr lvl="1"/>
            <a:r>
              <a:rPr lang="fa-IR" dirty="0">
                <a:cs typeface="B Nazanin" panose="00000400000000000000" pitchFamily="2" charset="-78"/>
              </a:rPr>
              <a:t>شستشوي معده عوارض بالقوه‌اي از قبيل آسپيراسيون، لارنگواسپاسم، پارگي مري دارد</a:t>
            </a:r>
          </a:p>
          <a:p>
            <a:pPr lvl="1"/>
            <a:r>
              <a:rPr lang="fa-IR" dirty="0">
                <a:cs typeface="B Nazanin" panose="00000400000000000000" pitchFamily="2" charset="-78"/>
              </a:rPr>
              <a:t>در بهبود پيش آگهي باليني مؤثر نیست</a:t>
            </a:r>
            <a:endParaRPr lang="en-US" dirty="0">
              <a:cs typeface="B Nazanin" panose="00000400000000000000" pitchFamily="2" charset="-78"/>
            </a:endParaRPr>
          </a:p>
          <a:p>
            <a:pPr algn="just"/>
            <a:endParaRPr lang="fa-IR" sz="2400"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par>
                          <p:cTn id="8" fill="hold">
                            <p:stCondLst>
                              <p:cond delay="2000"/>
                            </p:stCondLst>
                            <p:childTnLst>
                              <p:par>
                                <p:cTn id="9" presetID="6" presetClass="entr" presetSubtype="16" fill="hold" grpId="0" nodeType="afterEffect">
                                  <p:stCondLst>
                                    <p:cond delay="4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par>
                          <p:cTn id="12" fill="hold">
                            <p:stCondLst>
                              <p:cond delay="4400"/>
                            </p:stCondLst>
                            <p:childTnLst>
                              <p:par>
                                <p:cTn id="13" presetID="6"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childTnLst>
                          </p:cTn>
                        </p:par>
                        <p:par>
                          <p:cTn id="16" fill="hold">
                            <p:stCondLst>
                              <p:cond delay="6400"/>
                            </p:stCondLst>
                            <p:childTnLst>
                              <p:par>
                                <p:cTn id="17" presetID="6"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par>
                          <p:cTn id="20" fill="hold">
                            <p:stCondLst>
                              <p:cond delay="8400"/>
                            </p:stCondLst>
                            <p:childTnLst>
                              <p:par>
                                <p:cTn id="21" presetID="6" presetClass="entr" presetSubtype="1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ircle(in)">
                                      <p:cBhvr>
                                        <p:cTn id="28" dur="2000"/>
                                        <p:tgtEl>
                                          <p:spTgt spid="3">
                                            <p:txEl>
                                              <p:pRg st="5" end="5"/>
                                            </p:txEl>
                                          </p:spTgt>
                                        </p:tgtEl>
                                      </p:cBhvr>
                                    </p:animEffect>
                                  </p:childTnLst>
                                </p:cTn>
                              </p:par>
                            </p:childTnLst>
                          </p:cTn>
                        </p:par>
                        <p:par>
                          <p:cTn id="29" fill="hold">
                            <p:stCondLst>
                              <p:cond delay="2000"/>
                            </p:stCondLst>
                            <p:childTnLst>
                              <p:par>
                                <p:cTn id="30" presetID="6" presetClass="entr" presetSubtype="16" fill="hold" grpId="0"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childTnLst>
                          </p:cTn>
                        </p:par>
                        <p:par>
                          <p:cTn id="33" fill="hold">
                            <p:stCondLst>
                              <p:cond delay="4000"/>
                            </p:stCondLst>
                            <p:childTnLst>
                              <p:par>
                                <p:cTn id="34" presetID="6" presetClass="entr" presetSubtype="16" fill="hold" grpId="0"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circle(in)">
                                      <p:cBhvr>
                                        <p:cTn id="36" dur="2000"/>
                                        <p:tgtEl>
                                          <p:spTgt spid="3">
                                            <p:txEl>
                                              <p:pRg st="7" end="7"/>
                                            </p:txEl>
                                          </p:spTgt>
                                        </p:tgtEl>
                                      </p:cBhvr>
                                    </p:animEffect>
                                  </p:childTnLst>
                                </p:cTn>
                              </p:par>
                            </p:childTnLst>
                          </p:cTn>
                        </p:par>
                        <p:par>
                          <p:cTn id="37" fill="hold">
                            <p:stCondLst>
                              <p:cond delay="6000"/>
                            </p:stCondLst>
                            <p:childTnLst>
                              <p:par>
                                <p:cTn id="38" presetID="6" presetClass="entr" presetSubtype="16" fill="hold" grpId="0" nodeType="after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circle(in)">
                                      <p:cBhvr>
                                        <p:cTn id="40" dur="2000"/>
                                        <p:tgtEl>
                                          <p:spTgt spid="3">
                                            <p:txEl>
                                              <p:pRg st="8" end="8"/>
                                            </p:txEl>
                                          </p:spTgt>
                                        </p:tgtEl>
                                      </p:cBhvr>
                                    </p:animEffect>
                                  </p:childTnLst>
                                </p:cTn>
                              </p:par>
                            </p:childTnLst>
                          </p:cTn>
                        </p:par>
                        <p:par>
                          <p:cTn id="41" fill="hold">
                            <p:stCondLst>
                              <p:cond delay="8000"/>
                            </p:stCondLst>
                            <p:childTnLst>
                              <p:par>
                                <p:cTn id="42" presetID="6" presetClass="entr" presetSubtype="16" fill="hold" grpId="0" nodeType="after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circle(in)">
                                      <p:cBhvr>
                                        <p:cTn id="44" dur="2000"/>
                                        <p:tgtEl>
                                          <p:spTgt spid="3">
                                            <p:txEl>
                                              <p:pRg st="9" end="9"/>
                                            </p:txEl>
                                          </p:spTgt>
                                        </p:tgtEl>
                                      </p:cBhvr>
                                    </p:animEffect>
                                  </p:childTnLst>
                                </p:cTn>
                              </p:par>
                            </p:childTnLst>
                          </p:cTn>
                        </p:par>
                        <p:par>
                          <p:cTn id="45" fill="hold">
                            <p:stCondLst>
                              <p:cond delay="10000"/>
                            </p:stCondLst>
                            <p:childTnLst>
                              <p:par>
                                <p:cTn id="46" presetID="6" presetClass="entr" presetSubtype="16" fill="hold" grpId="0" nodeType="after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circle(in)">
                                      <p:cBhvr>
                                        <p:cTn id="48"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solidFill>
              <a:srgbClr val="00B050"/>
            </a:solidFill>
          </a:ln>
        </p:spPr>
        <p:txBody>
          <a:bodyPr vert="horz" lIns="91440" tIns="45720" rIns="91440" bIns="45720" rtlCol="1" anchor="ctr">
            <a:normAutofit/>
          </a:bodyPr>
          <a:lstStyle/>
          <a:p>
            <a:r>
              <a:rPr lang="fa-IR" sz="2800" b="1" dirty="0">
                <a:solidFill>
                  <a:srgbClr val="00B050"/>
                </a:solidFill>
                <a:cs typeface="B Nazanin" pitchFamily="2" charset="-78"/>
              </a:rPr>
              <a:t>در صورتي كه كودكي مسموم شد چه باید کرد؟ </a:t>
            </a:r>
            <a:r>
              <a:rPr lang="en-US" sz="2800" b="1" dirty="0">
                <a:solidFill>
                  <a:srgbClr val="00B050"/>
                </a:solidFill>
                <a:cs typeface="B Nazanin" pitchFamily="2" charset="-78"/>
              </a:rPr>
              <a:t/>
            </a:r>
            <a:br>
              <a:rPr lang="en-US" sz="2800" b="1" dirty="0">
                <a:solidFill>
                  <a:srgbClr val="00B050"/>
                </a:solidFill>
                <a:cs typeface="B Nazanin" pitchFamily="2" charset="-78"/>
              </a:rPr>
            </a:br>
            <a:r>
              <a:rPr lang="fa-IR" sz="2800" b="1" dirty="0">
                <a:solidFill>
                  <a:srgbClr val="00B050"/>
                </a:solidFill>
                <a:cs typeface="B Nazanin" pitchFamily="2" charset="-78"/>
              </a:rPr>
              <a:t> </a:t>
            </a:r>
            <a:r>
              <a:rPr lang="fa-IR" sz="2800" b="1" dirty="0">
                <a:solidFill>
                  <a:srgbClr val="FF0000"/>
                </a:solidFill>
                <a:cs typeface="B Nazanin" pitchFamily="2" charset="-78"/>
              </a:rPr>
              <a:t>التهاب های پوستی ناشی از تماس  با گیاهانی مانند گزنه :</a:t>
            </a:r>
          </a:p>
        </p:txBody>
      </p:sp>
      <p:sp>
        <p:nvSpPr>
          <p:cNvPr id="3" name="Content Placeholder 2"/>
          <p:cNvSpPr>
            <a:spLocks noGrp="1"/>
          </p:cNvSpPr>
          <p:nvPr>
            <p:ph idx="1"/>
          </p:nvPr>
        </p:nvSpPr>
        <p:spPr>
          <a:xfrm>
            <a:off x="457200" y="1600200"/>
            <a:ext cx="8229600" cy="4900634"/>
          </a:xfrm>
          <a:solidFill>
            <a:schemeClr val="bg1"/>
          </a:solidFill>
          <a:ln>
            <a:solidFill>
              <a:srgbClr val="00B050"/>
            </a:solidFill>
          </a:ln>
        </p:spPr>
        <p:txBody>
          <a:bodyPr vert="horz" lIns="91440" tIns="45720" rIns="91440" bIns="45720" rtlCol="1">
            <a:normAutofit/>
          </a:bodyPr>
          <a:lstStyle/>
          <a:p>
            <a:pPr algn="just"/>
            <a:r>
              <a:rPr lang="fa-IR" dirty="0">
                <a:cs typeface="B Nazanin" pitchFamily="2" charset="-78"/>
              </a:rPr>
              <a:t>محل تماس زیر آب سرد گرفته شود و شستشو داده شود تا سوزن های گیاه از روی پوست پاک شود</a:t>
            </a:r>
          </a:p>
          <a:p>
            <a:pPr algn="just"/>
            <a:r>
              <a:rPr lang="fa-IR" sz="2800" b="1" dirty="0">
                <a:solidFill>
                  <a:srgbClr val="008000"/>
                </a:solidFill>
                <a:cs typeface="B Nazanin" pitchFamily="2" charset="-78"/>
              </a:rPr>
              <a:t>روی محل تماس کمپرس سرد گذاشته شود</a:t>
            </a:r>
          </a:p>
          <a:p>
            <a:pPr algn="just"/>
            <a:r>
              <a:rPr lang="fa-IR" dirty="0">
                <a:cs typeface="B Nazanin" pitchFamily="2" charset="-78"/>
              </a:rPr>
              <a:t>برای کاهش میزان واکنش پوستی می‌توان از داروهای ضد خارش استفاده کرد</a:t>
            </a:r>
          </a:p>
          <a:p>
            <a:pPr algn="just"/>
            <a:r>
              <a:rPr lang="fa-IR" dirty="0">
                <a:solidFill>
                  <a:srgbClr val="008000"/>
                </a:solidFill>
                <a:cs typeface="B Nazanin" pitchFamily="2" charset="-78"/>
              </a:rPr>
              <a:t>گاهی اوقات محل واکنش پوستی عفونی و دردناک می شود که در این صورت باید به پزشک مراجعه کرد</a:t>
            </a:r>
            <a:endParaRPr lang="en-US" dirty="0">
              <a:solidFill>
                <a:srgbClr val="008000"/>
              </a:solidFill>
              <a:cs typeface="B Nazanin"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29600" cy="4536504"/>
          </a:xfrm>
          <a:solidFill>
            <a:schemeClr val="bg1"/>
          </a:solidFill>
          <a:ln>
            <a:solidFill>
              <a:srgbClr val="00B050"/>
            </a:solidFill>
          </a:ln>
        </p:spPr>
        <p:txBody>
          <a:bodyPr vert="horz" lIns="91440" tIns="45720" rIns="91440" bIns="45720" rtlCol="1" anchor="ctr">
            <a:noAutofit/>
          </a:bodyPr>
          <a:lstStyle/>
          <a:p>
            <a:pPr>
              <a:lnSpc>
                <a:spcPct val="150000"/>
              </a:lnSpc>
              <a:spcBef>
                <a:spcPct val="0"/>
              </a:spcBef>
              <a:buNone/>
            </a:pPr>
            <a:r>
              <a:rPr lang="fa-IR" sz="2400" dirty="0">
                <a:latin typeface="+mj-lt"/>
                <a:ea typeface="+mj-ea"/>
                <a:cs typeface="B Nazanin" pitchFamily="2" charset="-78"/>
              </a:rPr>
              <a:t>نسبت مرگ جهاني ناشي از مسموميت براي كودكان زير 20 سال، 1.8 در هر 100  هزار نفر </a:t>
            </a:r>
            <a:r>
              <a:rPr lang="fa-IR" sz="2400" dirty="0" smtClean="0">
                <a:latin typeface="+mj-lt"/>
                <a:ea typeface="+mj-ea"/>
                <a:cs typeface="B Nazanin" pitchFamily="2" charset="-78"/>
              </a:rPr>
              <a:t>است.</a:t>
            </a:r>
            <a:endParaRPr lang="fa-IR" sz="2400" dirty="0">
              <a:latin typeface="+mj-lt"/>
              <a:ea typeface="+mj-ea"/>
              <a:cs typeface="B Nazanin" pitchFamily="2" charset="-78"/>
            </a:endParaRPr>
          </a:p>
          <a:p>
            <a:pPr>
              <a:lnSpc>
                <a:spcPct val="150000"/>
              </a:lnSpc>
              <a:spcBef>
                <a:spcPct val="0"/>
              </a:spcBef>
              <a:buNone/>
            </a:pPr>
            <a:r>
              <a:rPr lang="fa-IR" sz="2400" dirty="0">
                <a:latin typeface="+mj-lt"/>
                <a:ea typeface="+mj-ea"/>
                <a:cs typeface="B Nazanin" pitchFamily="2" charset="-78"/>
              </a:rPr>
              <a:t>براي كشورهاي پردرآمد اين ميزان 0.5در هر 100 هزار </a:t>
            </a:r>
            <a:r>
              <a:rPr lang="fa-IR" sz="2400" dirty="0" smtClean="0">
                <a:latin typeface="+mj-lt"/>
                <a:ea typeface="+mj-ea"/>
                <a:cs typeface="B Nazanin" pitchFamily="2" charset="-78"/>
              </a:rPr>
              <a:t>نفر</a:t>
            </a:r>
            <a:r>
              <a:rPr lang="en-US" sz="2400" dirty="0" smtClean="0">
                <a:latin typeface="+mj-lt"/>
                <a:ea typeface="+mj-ea"/>
                <a:cs typeface="B Nazanin" pitchFamily="2" charset="-78"/>
              </a:rPr>
              <a:t> </a:t>
            </a:r>
            <a:r>
              <a:rPr lang="fa-IR" sz="2400" dirty="0" smtClean="0">
                <a:latin typeface="+mj-lt"/>
                <a:ea typeface="+mj-ea"/>
                <a:cs typeface="B Nazanin" pitchFamily="2" charset="-78"/>
              </a:rPr>
              <a:t>و براي </a:t>
            </a:r>
            <a:r>
              <a:rPr lang="fa-IR" sz="2400" dirty="0">
                <a:latin typeface="+mj-lt"/>
                <a:ea typeface="+mj-ea"/>
                <a:cs typeface="B Nazanin" pitchFamily="2" charset="-78"/>
              </a:rPr>
              <a:t>كشورهاي متوسط و كم درآمد </a:t>
            </a:r>
            <a:r>
              <a:rPr lang="fa-IR" sz="2400" dirty="0" smtClean="0">
                <a:latin typeface="+mj-lt"/>
                <a:ea typeface="+mj-ea"/>
                <a:cs typeface="B Nazanin" pitchFamily="2" charset="-78"/>
              </a:rPr>
              <a:t>دو </a:t>
            </a:r>
            <a:r>
              <a:rPr lang="fa-IR" sz="2400" dirty="0">
                <a:latin typeface="+mj-lt"/>
                <a:ea typeface="+mj-ea"/>
                <a:cs typeface="B Nazanin" pitchFamily="2" charset="-78"/>
              </a:rPr>
              <a:t>در هر 100 هزار نفر </a:t>
            </a:r>
            <a:r>
              <a:rPr lang="fa-IR" sz="2400" dirty="0" smtClean="0">
                <a:latin typeface="+mj-lt"/>
                <a:ea typeface="+mj-ea"/>
                <a:cs typeface="B Nazanin" pitchFamily="2" charset="-78"/>
              </a:rPr>
              <a:t>است: </a:t>
            </a:r>
            <a:r>
              <a:rPr lang="fa-IR" sz="2000" b="1" dirty="0" smtClean="0">
                <a:solidFill>
                  <a:srgbClr val="FF0000"/>
                </a:solidFill>
                <a:cs typeface="B Nazanin" pitchFamily="2" charset="-78"/>
              </a:rPr>
              <a:t>مرگ ناشی از مسمومیت در کشورهای پر درآمد یک چهارم کشورهای با درآمد متوسط و کم است.</a:t>
            </a:r>
            <a:endParaRPr lang="fa-IR" sz="2000" b="1" dirty="0">
              <a:solidFill>
                <a:srgbClr val="FF0000"/>
              </a:solidFill>
              <a:latin typeface="+mj-lt"/>
              <a:ea typeface="+mj-ea"/>
              <a:cs typeface="B Nazanin" pitchFamily="2" charset="-78"/>
            </a:endParaRPr>
          </a:p>
          <a:p>
            <a:pPr>
              <a:lnSpc>
                <a:spcPct val="150000"/>
              </a:lnSpc>
              <a:spcBef>
                <a:spcPct val="0"/>
              </a:spcBef>
              <a:buNone/>
            </a:pPr>
            <a:r>
              <a:rPr lang="fa-IR" sz="2400" dirty="0">
                <a:latin typeface="+mj-lt"/>
                <a:ea typeface="+mj-ea"/>
                <a:cs typeface="B Nazanin" pitchFamily="2" charset="-78"/>
              </a:rPr>
              <a:t>در بين كودكان 1 تا 14 سال، مسموميت در رده چهارم بعد از سوانح جاده‌اي، آتش سوزي و غرق شدگي است</a:t>
            </a:r>
          </a:p>
          <a:p>
            <a:pPr>
              <a:lnSpc>
                <a:spcPct val="150000"/>
              </a:lnSpc>
              <a:spcBef>
                <a:spcPct val="0"/>
              </a:spcBef>
              <a:buNone/>
            </a:pPr>
            <a:r>
              <a:rPr lang="fa-IR" sz="2400" dirty="0">
                <a:latin typeface="+mj-lt"/>
                <a:ea typeface="+mj-ea"/>
                <a:cs typeface="B Nazanin" pitchFamily="2" charset="-78"/>
              </a:rPr>
              <a:t>در بين 19-15 ساله‌ها مسموميت به عنوان سيزدهمين علت اصلي مرگ و مير مي‌باشد</a:t>
            </a:r>
          </a:p>
        </p:txBody>
      </p:sp>
      <p:sp>
        <p:nvSpPr>
          <p:cNvPr id="4" name="Title 1"/>
          <p:cNvSpPr>
            <a:spLocks noGrp="1"/>
          </p:cNvSpPr>
          <p:nvPr>
            <p:ph type="title"/>
          </p:nvPr>
        </p:nvSpPr>
        <p:spPr>
          <a:solidFill>
            <a:schemeClr val="bg1"/>
          </a:solidFill>
          <a:ln>
            <a:solidFill>
              <a:srgbClr val="00B050"/>
            </a:solidFill>
          </a:ln>
        </p:spPr>
        <p:txBody>
          <a:bodyPr>
            <a:noAutofit/>
          </a:bodyPr>
          <a:lstStyle/>
          <a:p>
            <a:r>
              <a:rPr lang="fa-IR" sz="2800" b="1" dirty="0" err="1">
                <a:solidFill>
                  <a:srgbClr val="00B050"/>
                </a:solidFill>
                <a:cs typeface="B Nazanin" pitchFamily="2" charset="-78"/>
              </a:rPr>
              <a:t>اپيدميولوژي</a:t>
            </a:r>
            <a:r>
              <a:rPr lang="fa-IR" sz="2800" b="1" dirty="0">
                <a:solidFill>
                  <a:srgbClr val="00B050"/>
                </a:solidFill>
                <a:cs typeface="B Nazanin" pitchFamily="2" charset="-78"/>
              </a:rPr>
              <a:t> </a:t>
            </a:r>
            <a:endParaRPr lang="fa-IR" sz="2800" dirty="0">
              <a:solidFill>
                <a:srgbClr val="00B050"/>
              </a:solidFill>
              <a:cs typeface="B Nazanin"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29196"/>
          </a:xfrm>
          <a:solidFill>
            <a:schemeClr val="bg1"/>
          </a:solidFill>
          <a:ln>
            <a:solidFill>
              <a:srgbClr val="00B050"/>
            </a:solidFill>
          </a:ln>
        </p:spPr>
        <p:txBody>
          <a:bodyPr vert="horz" lIns="91440" tIns="45720" rIns="91440" bIns="45720" rtlCol="1">
            <a:normAutofit/>
          </a:bodyPr>
          <a:lstStyle/>
          <a:p>
            <a:pPr algn="just"/>
            <a:r>
              <a:rPr lang="fa-IR" sz="2800" dirty="0">
                <a:cs typeface="B Nazanin" pitchFamily="2" charset="-78"/>
              </a:rPr>
              <a:t>در صورت بروز هر گونه علامتی باید به پزشک مراجعه کرد</a:t>
            </a:r>
          </a:p>
          <a:p>
            <a:pPr lvl="1" algn="just"/>
            <a:r>
              <a:rPr lang="fa-IR" sz="2400" dirty="0">
                <a:cs typeface="B Nazanin" pitchFamily="2" charset="-78"/>
              </a:rPr>
              <a:t>شروع </a:t>
            </a:r>
            <a:r>
              <a:rPr lang="fa-IR" sz="2400" dirty="0">
                <a:cs typeface="B Nazanin" pitchFamily="2" charset="-78"/>
              </a:rPr>
              <a:t>علائم مسمومیت با قارچ حدود </a:t>
            </a:r>
            <a:r>
              <a:rPr lang="fa-IR" sz="2400" dirty="0">
                <a:solidFill>
                  <a:srgbClr val="FF0000"/>
                </a:solidFill>
                <a:cs typeface="B Nazanin" pitchFamily="2" charset="-78"/>
              </a:rPr>
              <a:t>6 ساعت </a:t>
            </a:r>
            <a:r>
              <a:rPr lang="fa-IR" sz="2400" dirty="0">
                <a:cs typeface="B Nazanin" pitchFamily="2" charset="-78"/>
              </a:rPr>
              <a:t>طول می کشد </a:t>
            </a:r>
            <a:endParaRPr lang="fa-IR" sz="2400" dirty="0" smtClean="0">
              <a:cs typeface="B Nazanin" pitchFamily="2" charset="-78"/>
            </a:endParaRPr>
          </a:p>
          <a:p>
            <a:pPr lvl="1" algn="just"/>
            <a:r>
              <a:rPr lang="fa-IR" sz="2400" dirty="0" smtClean="0">
                <a:cs typeface="B Nazanin" pitchFamily="2" charset="-78"/>
              </a:rPr>
              <a:t> </a:t>
            </a:r>
            <a:r>
              <a:rPr lang="fa-IR" sz="2400" dirty="0">
                <a:cs typeface="B Nazanin" pitchFamily="2" charset="-78"/>
              </a:rPr>
              <a:t>بعضی از علائم در عرض </a:t>
            </a:r>
            <a:r>
              <a:rPr lang="fa-IR" sz="2400" dirty="0">
                <a:solidFill>
                  <a:srgbClr val="FF0000"/>
                </a:solidFill>
                <a:cs typeface="B Nazanin" pitchFamily="2" charset="-78"/>
              </a:rPr>
              <a:t>یکی دو ساعت اول </a:t>
            </a:r>
            <a:r>
              <a:rPr lang="fa-IR" sz="2400" dirty="0">
                <a:cs typeface="B Nazanin" pitchFamily="2" charset="-78"/>
              </a:rPr>
              <a:t>بروز می کند</a:t>
            </a:r>
          </a:p>
          <a:p>
            <a:pPr algn="just"/>
            <a:r>
              <a:rPr lang="fa-IR" sz="2800" dirty="0" smtClean="0">
                <a:cs typeface="B Nazanin" pitchFamily="2" charset="-78"/>
              </a:rPr>
              <a:t>علائم </a:t>
            </a:r>
            <a:r>
              <a:rPr lang="fa-IR" sz="2800" dirty="0">
                <a:cs typeface="B Nazanin" pitchFamily="2" charset="-78"/>
              </a:rPr>
              <a:t>مسمومیت به نوع </a:t>
            </a:r>
            <a:r>
              <a:rPr lang="fa-IR" sz="2800" dirty="0" smtClean="0">
                <a:cs typeface="B Nazanin" pitchFamily="2" charset="-78"/>
              </a:rPr>
              <a:t>قارچ خورده شده </a:t>
            </a:r>
            <a:r>
              <a:rPr lang="fa-IR" sz="2800" dirty="0">
                <a:cs typeface="B Nazanin" pitchFamily="2" charset="-78"/>
              </a:rPr>
              <a:t>بستگی </a:t>
            </a:r>
            <a:r>
              <a:rPr lang="fa-IR" sz="2800" dirty="0" smtClean="0">
                <a:cs typeface="B Nazanin" pitchFamily="2" charset="-78"/>
              </a:rPr>
              <a:t>دارد:</a:t>
            </a:r>
            <a:endParaRPr lang="fa-IR" sz="2800" dirty="0">
              <a:cs typeface="B Nazanin" pitchFamily="2" charset="-78"/>
            </a:endParaRPr>
          </a:p>
          <a:p>
            <a:pPr algn="just"/>
            <a:r>
              <a:rPr lang="fa-IR" sz="2800" b="1" dirty="0">
                <a:cs typeface="B Nazanin" pitchFamily="2" charset="-78"/>
              </a:rPr>
              <a:t>شایع ترین علائم</a:t>
            </a:r>
            <a:r>
              <a:rPr lang="fa-IR" sz="2800" dirty="0">
                <a:cs typeface="B Nazanin" pitchFamily="2" charset="-78"/>
              </a:rPr>
              <a:t> </a:t>
            </a:r>
            <a:r>
              <a:rPr lang="fa-IR" sz="2800" dirty="0">
                <a:solidFill>
                  <a:srgbClr val="FF0000"/>
                </a:solidFill>
                <a:cs typeface="B Nazanin" pitchFamily="2" charset="-78"/>
              </a:rPr>
              <a:t>تهوع و استفراغ، اسهال و درد شکم</a:t>
            </a:r>
            <a:r>
              <a:rPr lang="fa-IR" sz="2800" dirty="0">
                <a:cs typeface="B Nazanin" pitchFamily="2" charset="-78"/>
              </a:rPr>
              <a:t> است</a:t>
            </a:r>
          </a:p>
          <a:p>
            <a:pPr algn="just"/>
            <a:r>
              <a:rPr lang="fa-IR" sz="2800" b="1" dirty="0">
                <a:cs typeface="B Nazanin" pitchFamily="2" charset="-78"/>
              </a:rPr>
              <a:t>علائم خطرناک </a:t>
            </a:r>
            <a:r>
              <a:rPr lang="fa-IR" sz="2800" dirty="0">
                <a:cs typeface="B Nazanin" pitchFamily="2" charset="-78"/>
              </a:rPr>
              <a:t>شامل </a:t>
            </a:r>
            <a:r>
              <a:rPr lang="fa-IR" sz="2800" dirty="0">
                <a:solidFill>
                  <a:srgbClr val="FF0000"/>
                </a:solidFill>
                <a:cs typeface="B Nazanin" pitchFamily="2" charset="-78"/>
              </a:rPr>
              <a:t>توهم، تشنج، اغما</a:t>
            </a:r>
            <a:r>
              <a:rPr lang="fa-IR" sz="2800" dirty="0">
                <a:cs typeface="B Nazanin" pitchFamily="2" charset="-78"/>
              </a:rPr>
              <a:t>  و حتی مرگ است </a:t>
            </a:r>
          </a:p>
          <a:p>
            <a:pPr algn="just"/>
            <a:r>
              <a:rPr lang="fa-IR" sz="2800" dirty="0" smtClean="0">
                <a:cs typeface="B Nazanin" pitchFamily="2" charset="-78"/>
              </a:rPr>
              <a:t>همراه </a:t>
            </a:r>
            <a:r>
              <a:rPr lang="fa-IR" sz="2800" dirty="0">
                <a:cs typeface="B Nazanin" pitchFamily="2" charset="-78"/>
              </a:rPr>
              <a:t>با </a:t>
            </a:r>
            <a:r>
              <a:rPr lang="fa-IR" sz="2800" dirty="0" smtClean="0">
                <a:cs typeface="B Nazanin" pitchFamily="2" charset="-78"/>
              </a:rPr>
              <a:t>کودک </a:t>
            </a:r>
            <a:r>
              <a:rPr lang="fa-IR" sz="2800" dirty="0" smtClean="0">
                <a:cs typeface="B Nazanin" pitchFamily="2" charset="-78"/>
              </a:rPr>
              <a:t>نمونه </a:t>
            </a:r>
            <a:r>
              <a:rPr lang="fa-IR" sz="2800" dirty="0">
                <a:cs typeface="B Nazanin" pitchFamily="2" charset="-78"/>
              </a:rPr>
              <a:t>ای از قارچ خورده شده به مرکز اورژانس برده شود</a:t>
            </a:r>
          </a:p>
          <a:p>
            <a:pPr algn="just"/>
            <a:r>
              <a:rPr lang="fa-IR" sz="2800" dirty="0" smtClean="0">
                <a:cs typeface="B Nazanin" pitchFamily="2" charset="-78"/>
              </a:rPr>
              <a:t>معمولاً </a:t>
            </a:r>
            <a:r>
              <a:rPr lang="fa-IR" sz="2800" dirty="0">
                <a:cs typeface="B Nazanin" pitchFamily="2" charset="-78"/>
              </a:rPr>
              <a:t>کارکنان اورژانس مسموميت‌ها،  قادر به تشخیص نوع قارچ هستند و بر اساس آن درمان صحیح را انجام می دهند</a:t>
            </a:r>
            <a:endParaRPr lang="en-US" sz="2800" dirty="0">
              <a:cs typeface="B Nazanin" pitchFamily="2" charset="-78"/>
            </a:endParaRPr>
          </a:p>
          <a:p>
            <a:pPr algn="just"/>
            <a:endParaRPr lang="fa-IR" sz="2800" dirty="0">
              <a:cs typeface="B Nazanin" pitchFamily="2" charset="-78"/>
            </a:endParaRPr>
          </a:p>
        </p:txBody>
      </p:sp>
      <p:sp>
        <p:nvSpPr>
          <p:cNvPr id="4" name="Title 1"/>
          <p:cNvSpPr>
            <a:spLocks noGrp="1"/>
          </p:cNvSpPr>
          <p:nvPr>
            <p:ph type="title"/>
          </p:nvPr>
        </p:nvSpPr>
        <p:spPr>
          <a:solidFill>
            <a:schemeClr val="bg1"/>
          </a:solidFill>
          <a:ln>
            <a:solidFill>
              <a:srgbClr val="00B050"/>
            </a:solidFill>
          </a:ln>
        </p:spPr>
        <p:txBody>
          <a:bodyPr vert="horz" lIns="91440" tIns="45720" rIns="91440" bIns="45720" rtlCol="1" anchor="ctr">
            <a:normAutofit/>
          </a:bodyPr>
          <a:lstStyle/>
          <a:p>
            <a:r>
              <a:rPr lang="fa-IR" sz="2800" b="1" dirty="0">
                <a:solidFill>
                  <a:srgbClr val="00B050"/>
                </a:solidFill>
                <a:cs typeface="B Nazanin" pitchFamily="2" charset="-78"/>
              </a:rPr>
              <a:t>در صورتي كه كودكي مسموم شد چه باید کرد؟ </a:t>
            </a:r>
            <a:r>
              <a:rPr lang="en-US" sz="2800" b="1" dirty="0">
                <a:solidFill>
                  <a:srgbClr val="00B050"/>
                </a:solidFill>
                <a:cs typeface="B Nazanin" pitchFamily="2" charset="-78"/>
              </a:rPr>
              <a:t/>
            </a:r>
            <a:br>
              <a:rPr lang="en-US" sz="2800" b="1" dirty="0">
                <a:solidFill>
                  <a:srgbClr val="00B050"/>
                </a:solidFill>
                <a:cs typeface="B Nazanin" pitchFamily="2" charset="-78"/>
              </a:rPr>
            </a:br>
            <a:r>
              <a:rPr lang="fa-IR" sz="2800" b="1" dirty="0">
                <a:solidFill>
                  <a:srgbClr val="00B050"/>
                </a:solidFill>
                <a:cs typeface="B Nazanin" pitchFamily="2" charset="-78"/>
              </a:rPr>
              <a:t> </a:t>
            </a:r>
            <a:r>
              <a:rPr lang="fa-IR" sz="2800" b="1" dirty="0">
                <a:solidFill>
                  <a:srgbClr val="FF0000"/>
                </a:solidFill>
                <a:cs typeface="B Nazanin" pitchFamily="2" charset="-78"/>
              </a:rPr>
              <a:t>مسمومیت با قارچ وحشی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par>
                          <p:cTn id="11" fill="hold">
                            <p:stCondLst>
                              <p:cond delay="1000"/>
                            </p:stCondLst>
                            <p:childTnLst>
                              <p:par>
                                <p:cTn id="12" presetID="31"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par>
                          <p:cTn id="25" fill="hold">
                            <p:stCondLst>
                              <p:cond delay="3000"/>
                            </p:stCondLst>
                            <p:childTnLst>
                              <p:par>
                                <p:cTn id="26" presetID="31" presetClass="entr" presetSubtype="0"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par>
                          <p:cTn id="32" fill="hold">
                            <p:stCondLst>
                              <p:cond delay="4000"/>
                            </p:stCondLst>
                            <p:childTnLst>
                              <p:par>
                                <p:cTn id="33" presetID="31" presetClass="entr" presetSubtype="0" fill="hold" grpId="0"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4" end="4"/>
                                            </p:txEl>
                                          </p:spTgt>
                                        </p:tgtEl>
                                      </p:cBhvr>
                                    </p:animEffect>
                                  </p:childTnLst>
                                </p:cTn>
                              </p:par>
                            </p:childTnLst>
                          </p:cTn>
                        </p:par>
                        <p:par>
                          <p:cTn id="47" fill="hold">
                            <p:stCondLst>
                              <p:cond delay="1000"/>
                            </p:stCondLst>
                            <p:childTnLst>
                              <p:par>
                                <p:cTn id="48" presetID="31" presetClass="entr" presetSubtype="0" fill="hold" grpId="0" nodeType="after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 calcmode="lin" valueType="num">
                                      <p:cBhvr>
                                        <p:cTn id="50"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1"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2"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3" dur="1000"/>
                                        <p:tgtEl>
                                          <p:spTgt spid="3">
                                            <p:txEl>
                                              <p:pRg st="5" end="5"/>
                                            </p:txEl>
                                          </p:spTgt>
                                        </p:tgtEl>
                                      </p:cBhvr>
                                    </p:animEffect>
                                  </p:childTnLst>
                                </p:cTn>
                              </p:par>
                            </p:childTnLst>
                          </p:cTn>
                        </p:par>
                        <p:par>
                          <p:cTn id="54" fill="hold">
                            <p:stCondLst>
                              <p:cond delay="2000"/>
                            </p:stCondLst>
                            <p:childTnLst>
                              <p:par>
                                <p:cTn id="55" presetID="31" presetClass="entr" presetSubtype="0" fill="hold" grpId="0" nodeType="after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 calcmode="lin" valueType="num">
                                      <p:cBhvr>
                                        <p:cTn id="5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0" dur="1000"/>
                                        <p:tgtEl>
                                          <p:spTgt spid="3">
                                            <p:txEl>
                                              <p:pRg st="6" end="6"/>
                                            </p:txEl>
                                          </p:spTgt>
                                        </p:tgtEl>
                                      </p:cBhvr>
                                    </p:animEffect>
                                  </p:childTnLst>
                                </p:cTn>
                              </p:par>
                            </p:childTnLst>
                          </p:cTn>
                        </p:par>
                        <p:par>
                          <p:cTn id="61" fill="hold">
                            <p:stCondLst>
                              <p:cond delay="3000"/>
                            </p:stCondLst>
                            <p:childTnLst>
                              <p:par>
                                <p:cTn id="62" presetID="31" presetClass="entr" presetSubtype="0" fill="hold" grpId="0" nodeType="after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anim calcmode="lin" valueType="num">
                                      <p:cBhvr>
                                        <p:cTn id="64"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5"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6"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7"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solidFill>
              <a:srgbClr val="00B050"/>
            </a:solidFill>
          </a:ln>
        </p:spPr>
        <p:txBody>
          <a:bodyPr vert="horz" lIns="91440" tIns="45720" rIns="91440" bIns="45720" rtlCol="1" anchor="ctr">
            <a:normAutofit/>
          </a:bodyPr>
          <a:lstStyle/>
          <a:p>
            <a:r>
              <a:rPr lang="fa-IR" sz="2800" b="1" dirty="0">
                <a:solidFill>
                  <a:srgbClr val="00B050"/>
                </a:solidFill>
                <a:cs typeface="B Nazanin" pitchFamily="2" charset="-78"/>
              </a:rPr>
              <a:t>فيلم </a:t>
            </a:r>
          </a:p>
        </p:txBody>
      </p:sp>
      <p:sp>
        <p:nvSpPr>
          <p:cNvPr id="3" name="Content Placeholder 2"/>
          <p:cNvSpPr>
            <a:spLocks noGrp="1"/>
          </p:cNvSpPr>
          <p:nvPr>
            <p:ph idx="1"/>
          </p:nvPr>
        </p:nvSpPr>
        <p:spPr>
          <a:ln>
            <a:solidFill>
              <a:srgbClr val="00B050"/>
            </a:solidFill>
          </a:ln>
        </p:spPr>
        <p:txBody>
          <a:bodyPr>
            <a:normAutofit/>
          </a:bodyPr>
          <a:lstStyle/>
          <a:p>
            <a:r>
              <a:rPr lang="fa-IR" sz="2800" dirty="0" smtClean="0">
                <a:cs typeface="B Nazanin" pitchFamily="2" charset="-78"/>
                <a:hlinkClick r:id="rId2" action="ppaction://hlinkfile"/>
              </a:rPr>
              <a:t>حوادث خانگي </a:t>
            </a:r>
            <a:endParaRPr lang="fa-IR" sz="2800" dirty="0" smtClean="0">
              <a:cs typeface="B Nazanin" pitchFamily="2" charset="-78"/>
            </a:endParaRPr>
          </a:p>
          <a:p>
            <a:r>
              <a:rPr lang="fa-IR" sz="2800" dirty="0" smtClean="0">
                <a:cs typeface="B Nazanin" pitchFamily="2" charset="-78"/>
                <a:hlinkClick r:id="rId3" action="ppaction://hlinkfile"/>
              </a:rPr>
              <a:t>مسموميت با داروها </a:t>
            </a:r>
            <a:endParaRPr lang="fa-IR" sz="2800" dirty="0" smtClean="0">
              <a:cs typeface="B Nazanin" pitchFamily="2" charset="-78"/>
            </a:endParaRPr>
          </a:p>
          <a:p>
            <a:r>
              <a:rPr lang="fa-IR" sz="2800" dirty="0" smtClean="0">
                <a:cs typeface="B Nazanin" pitchFamily="2" charset="-78"/>
                <a:hlinkClick r:id="rId4" action="ppaction://hlinkfile"/>
              </a:rPr>
              <a:t>مسموميت با سم </a:t>
            </a:r>
            <a:endParaRPr lang="fa-IR" sz="2800" dirty="0">
              <a:cs typeface="B Nazanin"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160" y="620688"/>
            <a:ext cx="2674640" cy="1296144"/>
          </a:xfrm>
          <a:ln>
            <a:solidFill>
              <a:srgbClr val="00B050"/>
            </a:solidFill>
          </a:ln>
        </p:spPr>
        <p:style>
          <a:lnRef idx="2">
            <a:schemeClr val="accent6"/>
          </a:lnRef>
          <a:fillRef idx="1">
            <a:schemeClr val="lt1"/>
          </a:fillRef>
          <a:effectRef idx="0">
            <a:schemeClr val="accent6"/>
          </a:effectRef>
          <a:fontRef idx="minor">
            <a:schemeClr val="dk1"/>
          </a:fontRef>
        </p:style>
        <p:txBody>
          <a:bodyPr>
            <a:normAutofit/>
          </a:bodyPr>
          <a:lstStyle/>
          <a:p>
            <a:r>
              <a:rPr lang="fa-IR" sz="3200" b="1" dirty="0" smtClean="0">
                <a:ln>
                  <a:solidFill>
                    <a:schemeClr val="accent6"/>
                  </a:solidFill>
                </a:ln>
                <a:solidFill>
                  <a:srgbClr val="0070C0"/>
                </a:solidFill>
                <a:latin typeface="+mn-lt"/>
                <a:ea typeface="+mn-ea"/>
                <a:cs typeface="B Nazanin" pitchFamily="2" charset="-78"/>
              </a:rPr>
              <a:t>سلامت باشيد </a:t>
            </a:r>
          </a:p>
        </p:txBody>
      </p:sp>
      <p:pic>
        <p:nvPicPr>
          <p:cNvPr id="4" name="Content Placeholder 3" descr="jeld morabian 2.bmp"/>
          <p:cNvPicPr>
            <a:picLocks noGrp="1" noChangeAspect="1"/>
          </p:cNvPicPr>
          <p:nvPr>
            <p:ph idx="1"/>
          </p:nvPr>
        </p:nvPicPr>
        <p:blipFill>
          <a:blip r:embed="rId2"/>
          <a:stretch>
            <a:fillRect/>
          </a:stretch>
        </p:blipFill>
        <p:spPr>
          <a:xfrm>
            <a:off x="395535" y="260648"/>
            <a:ext cx="4950275" cy="6264696"/>
          </a:xfrm>
          <a:ln>
            <a:solidFill>
              <a:srgbClr val="00B050"/>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solidFill>
              <a:srgbClr val="00B050"/>
            </a:solidFill>
          </a:ln>
        </p:spPr>
        <p:txBody>
          <a:bodyPr vert="horz" lIns="91440" tIns="45720" rIns="91440" bIns="45720" rtlCol="1" anchor="ctr">
            <a:noAutofit/>
          </a:bodyPr>
          <a:lstStyle/>
          <a:p>
            <a:pPr algn="r"/>
            <a:r>
              <a:rPr lang="fa-IR" sz="2800" b="1" dirty="0">
                <a:solidFill>
                  <a:srgbClr val="00B050"/>
                </a:solidFill>
                <a:cs typeface="B Nazanin" pitchFamily="2" charset="-78"/>
              </a:rPr>
              <a:t>در كشور ما </a:t>
            </a:r>
            <a:br>
              <a:rPr lang="fa-IR" sz="2800" b="1" dirty="0">
                <a:solidFill>
                  <a:srgbClr val="00B050"/>
                </a:solidFill>
                <a:cs typeface="B Nazanin" pitchFamily="2" charset="-78"/>
              </a:rPr>
            </a:br>
            <a:r>
              <a:rPr lang="fa-IR" sz="2800" b="1" dirty="0">
                <a:solidFill>
                  <a:srgbClr val="00B050"/>
                </a:solidFill>
                <a:cs typeface="B Nazanin" pitchFamily="2" charset="-78"/>
              </a:rPr>
              <a:t>بر اساس نظام مراقبت مرگ كودكان 59-1 ماهه از سال 1389-1386</a:t>
            </a:r>
          </a:p>
        </p:txBody>
      </p:sp>
      <p:sp>
        <p:nvSpPr>
          <p:cNvPr id="3" name="Content Placeholder 2"/>
          <p:cNvSpPr>
            <a:spLocks noGrp="1"/>
          </p:cNvSpPr>
          <p:nvPr>
            <p:ph idx="1"/>
          </p:nvPr>
        </p:nvSpPr>
        <p:spPr>
          <a:xfrm>
            <a:off x="457200" y="1772816"/>
            <a:ext cx="8229600" cy="4353347"/>
          </a:xfrm>
          <a:solidFill>
            <a:schemeClr val="bg1"/>
          </a:solidFill>
          <a:ln>
            <a:solidFill>
              <a:srgbClr val="00B050"/>
            </a:solidFill>
          </a:ln>
        </p:spPr>
        <p:txBody>
          <a:bodyPr/>
          <a:lstStyle/>
          <a:p>
            <a:pPr>
              <a:lnSpc>
                <a:spcPct val="150000"/>
              </a:lnSpc>
            </a:pPr>
            <a:r>
              <a:rPr lang="fa-IR" dirty="0" smtClean="0">
                <a:cs typeface="B Nazanin" pitchFamily="2" charset="-78"/>
              </a:rPr>
              <a:t>بطور متوسط 7% از مرگ كودكاني كه به دليل سوانح و حوادث غير عمدي مرده‌اند به دليل مسموميت بوده است</a:t>
            </a:r>
            <a:endParaRPr lang="en-US" dirty="0" smtClean="0">
              <a:cs typeface="B Nazanin"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solidFill>
              <a:srgbClr val="00B050"/>
            </a:solidFill>
          </a:ln>
        </p:spPr>
        <p:txBody>
          <a:bodyPr vert="horz" lIns="91440" tIns="45720" rIns="91440" bIns="45720" rtlCol="1" anchor="ctr">
            <a:normAutofit/>
          </a:bodyPr>
          <a:lstStyle/>
          <a:p>
            <a:r>
              <a:rPr lang="fa-IR" sz="2800" b="1" dirty="0">
                <a:solidFill>
                  <a:srgbClr val="00B050"/>
                </a:solidFill>
                <a:cs typeface="B Nazanin" pitchFamily="2" charset="-78"/>
              </a:rPr>
              <a:t>ارتباط مسموميت با سن: </a:t>
            </a:r>
          </a:p>
        </p:txBody>
      </p:sp>
      <p:sp>
        <p:nvSpPr>
          <p:cNvPr id="3" name="Content Placeholder 2"/>
          <p:cNvSpPr>
            <a:spLocks noGrp="1"/>
          </p:cNvSpPr>
          <p:nvPr>
            <p:ph idx="1"/>
          </p:nvPr>
        </p:nvSpPr>
        <p:spPr>
          <a:xfrm>
            <a:off x="467544" y="1628800"/>
            <a:ext cx="8157592" cy="4608512"/>
          </a:xfrm>
          <a:solidFill>
            <a:schemeClr val="bg1"/>
          </a:solidFill>
          <a:ln>
            <a:solidFill>
              <a:srgbClr val="00B050"/>
            </a:solidFill>
          </a:ln>
        </p:spPr>
        <p:txBody>
          <a:bodyPr vert="horz" lIns="91440" tIns="45720" rIns="91440" bIns="45720" rtlCol="1">
            <a:normAutofit lnSpcReduction="10000"/>
          </a:bodyPr>
          <a:lstStyle/>
          <a:p>
            <a:pPr>
              <a:lnSpc>
                <a:spcPct val="150000"/>
              </a:lnSpc>
            </a:pPr>
            <a:r>
              <a:rPr lang="fa-IR" sz="2400" dirty="0">
                <a:cs typeface="B Nazanin" pitchFamily="2" charset="-78"/>
              </a:rPr>
              <a:t>سن ارتباط قوي با مسموميت دارد</a:t>
            </a:r>
          </a:p>
          <a:p>
            <a:pPr>
              <a:lnSpc>
                <a:spcPct val="150000"/>
              </a:lnSpc>
            </a:pPr>
            <a:r>
              <a:rPr lang="fa-IR" sz="2400" dirty="0">
                <a:solidFill>
                  <a:srgbClr val="FF0000"/>
                </a:solidFill>
                <a:cs typeface="B Nazanin" pitchFamily="2" charset="-78"/>
              </a:rPr>
              <a:t>كودكان زير 5 سال بيش از ساير كودكان در معرض خطر مسموميت قرار دارند</a:t>
            </a:r>
          </a:p>
          <a:p>
            <a:pPr>
              <a:lnSpc>
                <a:spcPct val="150000"/>
              </a:lnSpc>
            </a:pPr>
            <a:r>
              <a:rPr lang="fa-IR" sz="2400" dirty="0">
                <a:cs typeface="B Nazanin" pitchFamily="2" charset="-78"/>
              </a:rPr>
              <a:t> نسبت‌هاي مرگ و مير </a:t>
            </a:r>
            <a:r>
              <a:rPr lang="fa-IR" sz="2400" b="1" dirty="0">
                <a:cs typeface="B Nazanin" pitchFamily="2" charset="-78"/>
              </a:rPr>
              <a:t>در نوزادان در بيشترين حد </a:t>
            </a:r>
            <a:r>
              <a:rPr lang="fa-IR" sz="2400" dirty="0">
                <a:cs typeface="B Nazanin" pitchFamily="2" charset="-78"/>
              </a:rPr>
              <a:t>است و با افزايش سن تا 14 سالگي كاهش مي‌يابد، </a:t>
            </a:r>
            <a:r>
              <a:rPr lang="fa-IR" sz="2400" b="1" dirty="0">
                <a:cs typeface="B Nazanin" pitchFamily="2" charset="-78"/>
              </a:rPr>
              <a:t>بعد از آن دوباره در كودكان 15 سال به بالا  افزايش </a:t>
            </a:r>
            <a:r>
              <a:rPr lang="fa-IR" sz="2400" dirty="0">
                <a:cs typeface="B Nazanin" pitchFamily="2" charset="-78"/>
              </a:rPr>
              <a:t>مي‌يابد. </a:t>
            </a:r>
          </a:p>
          <a:p>
            <a:pPr>
              <a:lnSpc>
                <a:spcPct val="150000"/>
              </a:lnSpc>
            </a:pPr>
            <a:r>
              <a:rPr lang="fa-IR" sz="2400" dirty="0">
                <a:solidFill>
                  <a:srgbClr val="FF0000"/>
                </a:solidFill>
                <a:cs typeface="B Nazanin" pitchFamily="2" charset="-78"/>
              </a:rPr>
              <a:t>ميزان مسموميت كودكان به طور قابل توجهي در حدود دو سالگي افزايش مي‌يابد. </a:t>
            </a:r>
          </a:p>
          <a:p>
            <a:pPr>
              <a:lnSpc>
                <a:spcPct val="150000"/>
              </a:lnSpc>
            </a:pPr>
            <a:r>
              <a:rPr lang="fa-IR" sz="2400" dirty="0">
                <a:cs typeface="B Nazanin" pitchFamily="2" charset="-78"/>
              </a:rPr>
              <a:t>در كشورهاي با درآمد متوسط و كم درآمد، كودكان زير يكسال با بيشترين ميزان مسموميت مرگبار روبرو هستند</a:t>
            </a:r>
            <a:endParaRPr lang="en-US" sz="2400" dirty="0">
              <a:cs typeface="B Nazanin" pitchFamily="2" charset="-78"/>
            </a:endParaRPr>
          </a:p>
          <a:p>
            <a:pPr>
              <a:lnSpc>
                <a:spcPct val="150000"/>
              </a:lnSpc>
            </a:pPr>
            <a:endParaRPr lang="fa-IR" sz="2400" dirty="0">
              <a:cs typeface="B Nazanin"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994122"/>
          </a:xfrm>
          <a:solidFill>
            <a:schemeClr val="bg1"/>
          </a:solidFill>
          <a:ln>
            <a:solidFill>
              <a:srgbClr val="00B050"/>
            </a:solidFill>
          </a:ln>
        </p:spPr>
        <p:txBody>
          <a:bodyPr vert="horz" lIns="91440" tIns="45720" rIns="91440" bIns="45720" rtlCol="1" anchor="ctr">
            <a:normAutofit/>
          </a:bodyPr>
          <a:lstStyle/>
          <a:p>
            <a:r>
              <a:rPr lang="fa-IR" sz="2800" b="1" dirty="0">
                <a:solidFill>
                  <a:srgbClr val="00B050"/>
                </a:solidFill>
                <a:cs typeface="B Nazanin" pitchFamily="2" charset="-78"/>
              </a:rPr>
              <a:t>ارتباط مسموميت با جنس: </a:t>
            </a:r>
            <a:r>
              <a:rPr lang="en-US" sz="2800" b="1" dirty="0">
                <a:solidFill>
                  <a:srgbClr val="00B050"/>
                </a:solidFill>
                <a:cs typeface="B Nazanin" pitchFamily="2" charset="-78"/>
              </a:rPr>
              <a:t/>
            </a:r>
            <a:br>
              <a:rPr lang="en-US" sz="2800" b="1" dirty="0">
                <a:solidFill>
                  <a:srgbClr val="00B050"/>
                </a:solidFill>
                <a:cs typeface="B Nazanin" pitchFamily="2" charset="-78"/>
              </a:rPr>
            </a:br>
            <a:endParaRPr lang="fa-IR" sz="2800" b="1" dirty="0">
              <a:solidFill>
                <a:srgbClr val="00B050"/>
              </a:solidFill>
              <a:cs typeface="B Nazanin" pitchFamily="2" charset="-78"/>
            </a:endParaRPr>
          </a:p>
        </p:txBody>
      </p:sp>
      <p:sp>
        <p:nvSpPr>
          <p:cNvPr id="3" name="Content Placeholder 2"/>
          <p:cNvSpPr>
            <a:spLocks noGrp="1"/>
          </p:cNvSpPr>
          <p:nvPr>
            <p:ph idx="1"/>
          </p:nvPr>
        </p:nvSpPr>
        <p:spPr>
          <a:xfrm>
            <a:off x="539552" y="1916832"/>
            <a:ext cx="8229600" cy="2664296"/>
          </a:xfrm>
          <a:solidFill>
            <a:schemeClr val="bg1"/>
          </a:solidFill>
          <a:ln>
            <a:solidFill>
              <a:srgbClr val="00B050"/>
            </a:solidFill>
          </a:ln>
        </p:spPr>
        <p:txBody>
          <a:bodyPr vert="horz" lIns="91440" tIns="45720" rIns="91440" bIns="45720" rtlCol="1">
            <a:normAutofit/>
          </a:bodyPr>
          <a:lstStyle/>
          <a:p>
            <a:pPr>
              <a:lnSpc>
                <a:spcPct val="150000"/>
              </a:lnSpc>
            </a:pPr>
            <a:r>
              <a:rPr lang="fa-IR" dirty="0">
                <a:cs typeface="B Nazanin" pitchFamily="2" charset="-78"/>
              </a:rPr>
              <a:t>در تمامي مناطق جهان پسران بيشتر از دختران مسموم مي‌شوند </a:t>
            </a:r>
            <a:endParaRPr lang="en-US" dirty="0">
              <a:cs typeface="B Nazanin" pitchFamily="2" charset="-78"/>
            </a:endParaRPr>
          </a:p>
          <a:p>
            <a:pPr>
              <a:lnSpc>
                <a:spcPct val="150000"/>
              </a:lnSpc>
            </a:pP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solidFill>
              <a:srgbClr val="00B050"/>
            </a:solidFill>
          </a:ln>
        </p:spPr>
        <p:txBody>
          <a:bodyPr vert="horz" lIns="91440" tIns="45720" rIns="91440" bIns="45720" rtlCol="1" anchor="ctr">
            <a:normAutofit/>
          </a:bodyPr>
          <a:lstStyle/>
          <a:p>
            <a:r>
              <a:rPr lang="fa-IR" sz="2800" b="1" dirty="0">
                <a:solidFill>
                  <a:srgbClr val="00B050"/>
                </a:solidFill>
                <a:cs typeface="B Nazanin" pitchFamily="2" charset="-78"/>
              </a:rPr>
              <a:t>محل‌هاي شایع مسموميت كودكان</a:t>
            </a:r>
            <a:r>
              <a:rPr lang="en-US" sz="2800" b="1" dirty="0">
                <a:solidFill>
                  <a:srgbClr val="00B050"/>
                </a:solidFill>
                <a:cs typeface="B Nazanin" pitchFamily="2" charset="-78"/>
              </a:rPr>
              <a:t/>
            </a:r>
            <a:br>
              <a:rPr lang="en-US" sz="2800" b="1" dirty="0">
                <a:solidFill>
                  <a:srgbClr val="00B050"/>
                </a:solidFill>
                <a:cs typeface="B Nazanin" pitchFamily="2" charset="-78"/>
              </a:rPr>
            </a:br>
            <a:endParaRPr lang="fa-IR" sz="2800" b="1" dirty="0">
              <a:solidFill>
                <a:srgbClr val="00B050"/>
              </a:solidFill>
              <a:cs typeface="B Nazanin" pitchFamily="2" charset="-78"/>
            </a:endParaRPr>
          </a:p>
        </p:txBody>
      </p:sp>
      <p:sp>
        <p:nvSpPr>
          <p:cNvPr id="3" name="Content Placeholder 2"/>
          <p:cNvSpPr>
            <a:spLocks noGrp="1"/>
          </p:cNvSpPr>
          <p:nvPr>
            <p:ph idx="1"/>
          </p:nvPr>
        </p:nvSpPr>
        <p:spPr>
          <a:xfrm>
            <a:off x="395536" y="1628800"/>
            <a:ext cx="8229600" cy="4536504"/>
          </a:xfrm>
          <a:solidFill>
            <a:schemeClr val="bg1"/>
          </a:solidFill>
          <a:ln>
            <a:solidFill>
              <a:srgbClr val="00B050"/>
            </a:solidFill>
          </a:ln>
        </p:spPr>
        <p:txBody>
          <a:bodyPr vert="horz" lIns="91440" tIns="45720" rIns="91440" bIns="45720" rtlCol="1">
            <a:normAutofit/>
          </a:bodyPr>
          <a:lstStyle/>
          <a:p>
            <a:pPr>
              <a:lnSpc>
                <a:spcPct val="150000"/>
              </a:lnSpc>
            </a:pPr>
            <a:r>
              <a:rPr lang="fa-IR" dirty="0">
                <a:cs typeface="B Nazanin" pitchFamily="2" charset="-78"/>
              </a:rPr>
              <a:t>بيشتر مسموميت‌ها در كودكان كم سن و سال در خانه، اتفاق مي‌افتد</a:t>
            </a:r>
          </a:p>
          <a:p>
            <a:pPr lvl="2"/>
            <a:r>
              <a:rPr lang="fa-IR" dirty="0"/>
              <a:t>آشپزخانه</a:t>
            </a:r>
          </a:p>
          <a:p>
            <a:pPr lvl="2"/>
            <a:r>
              <a:rPr lang="fa-IR" dirty="0"/>
              <a:t> حمام </a:t>
            </a:r>
          </a:p>
          <a:p>
            <a:pPr lvl="2"/>
            <a:r>
              <a:rPr lang="fa-IR" dirty="0"/>
              <a:t>اتاق خواب</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1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par>
                          <p:cTn id="8" fill="hold">
                            <p:stCondLst>
                              <p:cond delay="1500"/>
                            </p:stCondLst>
                            <p:childTnLst>
                              <p:par>
                                <p:cTn id="9" presetID="4" presetClass="entr" presetSubtype="16" fill="hold" nodeType="afterEffect">
                                  <p:stCondLst>
                                    <p:cond delay="1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ox(in)">
                                      <p:cBhvr>
                                        <p:cTn id="11" dur="2000"/>
                                        <p:tgtEl>
                                          <p:spTgt spid="3">
                                            <p:txEl>
                                              <p:pRg st="2" end="2"/>
                                            </p:txEl>
                                          </p:spTgt>
                                        </p:tgtEl>
                                      </p:cBhvr>
                                    </p:animEffect>
                                  </p:childTnLst>
                                </p:cTn>
                              </p:par>
                            </p:childTnLst>
                          </p:cTn>
                        </p:par>
                        <p:par>
                          <p:cTn id="12" fill="hold">
                            <p:stCondLst>
                              <p:cond delay="4500"/>
                            </p:stCondLst>
                            <p:childTnLst>
                              <p:par>
                                <p:cTn id="13" presetID="4" presetClass="entr" presetSubtype="16" fill="hold" nodeType="afterEffect">
                                  <p:stCondLst>
                                    <p:cond delay="100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ox(in)">
                                      <p:cBhvr>
                                        <p:cTn id="1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bg1"/>
          </a:solidFill>
          <a:ln>
            <a:solidFill>
              <a:srgbClr val="00B050"/>
            </a:solidFill>
          </a:ln>
        </p:spPr>
        <p:txBody>
          <a:bodyPr vert="horz" lIns="91440" tIns="45720" rIns="91440" bIns="45720" rtlCol="1" anchor="ctr">
            <a:normAutofit fontScale="90000"/>
          </a:bodyPr>
          <a:lstStyle/>
          <a:p>
            <a:r>
              <a:rPr lang="fa-IR" sz="2800" b="1" dirty="0">
                <a:solidFill>
                  <a:srgbClr val="00B050"/>
                </a:solidFill>
                <a:cs typeface="B Nazanin" pitchFamily="2" charset="-78"/>
              </a:rPr>
              <a:t>براي پيشگيري از مسموميت چه بايد كرد؟ </a:t>
            </a:r>
            <a:r>
              <a:rPr lang="en-US" sz="2800" b="1" dirty="0">
                <a:solidFill>
                  <a:srgbClr val="00B050"/>
                </a:solidFill>
                <a:cs typeface="B Nazanin" pitchFamily="2" charset="-78"/>
              </a:rPr>
              <a:t/>
            </a:r>
            <a:br>
              <a:rPr lang="en-US" sz="2800" b="1" dirty="0">
                <a:solidFill>
                  <a:srgbClr val="00B050"/>
                </a:solidFill>
                <a:cs typeface="B Nazanin" pitchFamily="2" charset="-78"/>
              </a:rPr>
            </a:br>
            <a:endParaRPr lang="fa-IR" sz="2800" b="1" dirty="0">
              <a:solidFill>
                <a:srgbClr val="00B050"/>
              </a:solidFill>
              <a:cs typeface="B Nazanin" pitchFamily="2" charset="-78"/>
            </a:endParaRPr>
          </a:p>
        </p:txBody>
      </p:sp>
      <p:sp>
        <p:nvSpPr>
          <p:cNvPr id="3" name="Content Placeholder 2"/>
          <p:cNvSpPr>
            <a:spLocks noGrp="1"/>
          </p:cNvSpPr>
          <p:nvPr>
            <p:ph idx="1"/>
          </p:nvPr>
        </p:nvSpPr>
        <p:spPr>
          <a:xfrm>
            <a:off x="467544" y="1412776"/>
            <a:ext cx="8208912" cy="4968552"/>
          </a:xfrm>
          <a:solidFill>
            <a:schemeClr val="bg1"/>
          </a:solidFill>
          <a:ln>
            <a:solidFill>
              <a:srgbClr val="00B050"/>
            </a:solidFill>
          </a:ln>
        </p:spPr>
        <p:txBody>
          <a:bodyPr vert="horz" lIns="91440" tIns="45720" rIns="91440" bIns="45720" rtlCol="1">
            <a:normAutofit/>
          </a:bodyPr>
          <a:lstStyle/>
          <a:p>
            <a:pPr>
              <a:lnSpc>
                <a:spcPct val="150000"/>
              </a:lnSpc>
            </a:pPr>
            <a:r>
              <a:rPr lang="fa-IR" dirty="0">
                <a:cs typeface="B Nazanin" pitchFamily="2" charset="-78"/>
              </a:rPr>
              <a:t>زدودن خود سم مؤثرترين روش براي پيشگيري از تماس كودكان با سموم</a:t>
            </a:r>
          </a:p>
          <a:p>
            <a:pPr>
              <a:lnSpc>
                <a:spcPct val="150000"/>
              </a:lnSpc>
            </a:pPr>
            <a:r>
              <a:rPr lang="fa-IR" dirty="0">
                <a:cs typeface="B Nazanin" pitchFamily="2" charset="-78"/>
              </a:rPr>
              <a:t>جايگزين كردن داروهاي بالقوه سمي با مواد با سميت كمتر</a:t>
            </a:r>
          </a:p>
          <a:p>
            <a:pPr lvl="1"/>
            <a:r>
              <a:rPr lang="fa-IR" dirty="0">
                <a:solidFill>
                  <a:srgbClr val="007635"/>
                </a:solidFill>
                <a:cs typeface="B Nazanin" pitchFamily="2" charset="-78"/>
              </a:rPr>
              <a:t>جايگزين كردن بنزوديازپين‌ها به جاي باربيتورات‌ها</a:t>
            </a:r>
          </a:p>
          <a:p>
            <a:pPr lvl="1"/>
            <a:r>
              <a:rPr lang="fa-IR" dirty="0">
                <a:solidFill>
                  <a:srgbClr val="007635"/>
                </a:solidFill>
                <a:cs typeface="B Nazanin" pitchFamily="2" charset="-78"/>
              </a:rPr>
              <a:t>استامينوفن به جاي آسپرين</a:t>
            </a:r>
          </a:p>
          <a:p>
            <a:pPr>
              <a:lnSpc>
                <a:spcPct val="150000"/>
              </a:lnSpc>
            </a:pPr>
            <a:r>
              <a:rPr lang="fa-IR" dirty="0">
                <a:cs typeface="B Nazanin" pitchFamily="2" charset="-78"/>
              </a:rPr>
              <a:t>اختصاص سوبسيد‌هاي خاص براي توزيع آفت كش‌هاي ايمن و توزيع آفت كش‌هاي آلي تحت يك سيستم مديريت دقيق</a:t>
            </a:r>
            <a:endParaRPr lang="en-US" dirty="0">
              <a:cs typeface="B Nazanin" pitchFamily="2" charset="-78"/>
            </a:endParaRPr>
          </a:p>
          <a:p>
            <a:pPr lvl="1"/>
            <a:endParaRPr lang="en-US" dirty="0"/>
          </a:p>
          <a:p>
            <a:pPr lvl="1"/>
            <a:endParaRPr lang="fa-IR" dirty="0"/>
          </a:p>
          <a:p>
            <a:pPr>
              <a:lnSpc>
                <a:spcPct val="150000"/>
              </a:lnSpc>
            </a:pPr>
            <a:endParaRPr lang="en-US" dirty="0">
              <a:cs typeface="B Nazanin" pitchFamily="2" charset="-78"/>
            </a:endParaRPr>
          </a:p>
          <a:p>
            <a:pPr>
              <a:lnSpc>
                <a:spcPct val="150000"/>
              </a:lnSpc>
            </a:pP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9FFCC">
            <a:alpha val="32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solidFill>
              <a:srgbClr val="00B050"/>
            </a:solidFill>
          </a:ln>
        </p:spPr>
        <p:txBody>
          <a:bodyPr vert="horz" lIns="91440" tIns="45720" rIns="91440" bIns="45720" rtlCol="1" anchor="ctr">
            <a:normAutofit/>
          </a:bodyPr>
          <a:lstStyle/>
          <a:p>
            <a:r>
              <a:rPr lang="fa-IR" sz="2800" b="1" dirty="0">
                <a:solidFill>
                  <a:srgbClr val="00B050"/>
                </a:solidFill>
                <a:cs typeface="B Nazanin" pitchFamily="2" charset="-78"/>
              </a:rPr>
              <a:t>براي پيشگيري از مسموميت چه بايد كرد؟ </a:t>
            </a:r>
            <a:br>
              <a:rPr lang="fa-IR" sz="2800" b="1" dirty="0">
                <a:solidFill>
                  <a:srgbClr val="00B050"/>
                </a:solidFill>
                <a:cs typeface="B Nazanin" pitchFamily="2" charset="-78"/>
              </a:rPr>
            </a:br>
            <a:r>
              <a:rPr lang="fa-IR" sz="2800" b="1" dirty="0">
                <a:solidFill>
                  <a:srgbClr val="00B050"/>
                </a:solidFill>
                <a:cs typeface="B Nazanin" pitchFamily="2" charset="-78"/>
              </a:rPr>
              <a:t>آموزش نحوه پيشگيري از </a:t>
            </a:r>
            <a:r>
              <a:rPr lang="fa-IR" sz="2800" b="1" dirty="0" err="1" smtClean="0">
                <a:solidFill>
                  <a:srgbClr val="00B050"/>
                </a:solidFill>
                <a:cs typeface="B Nazanin" pitchFamily="2" charset="-78"/>
              </a:rPr>
              <a:t>مسموميت</a:t>
            </a:r>
            <a:endParaRPr lang="fa-IR" sz="2800" b="1" dirty="0">
              <a:solidFill>
                <a:srgbClr val="00B050"/>
              </a:solidFill>
              <a:cs typeface="B Nazanin" pitchFamily="2" charset="-78"/>
            </a:endParaRPr>
          </a:p>
        </p:txBody>
      </p:sp>
      <p:sp>
        <p:nvSpPr>
          <p:cNvPr id="3" name="Content Placeholder 2"/>
          <p:cNvSpPr>
            <a:spLocks noGrp="1"/>
          </p:cNvSpPr>
          <p:nvPr>
            <p:ph idx="1"/>
          </p:nvPr>
        </p:nvSpPr>
        <p:spPr>
          <a:xfrm>
            <a:off x="457200" y="1628800"/>
            <a:ext cx="8229600" cy="4896544"/>
          </a:xfrm>
          <a:solidFill>
            <a:schemeClr val="bg1"/>
          </a:solidFill>
          <a:ln>
            <a:solidFill>
              <a:srgbClr val="00B050"/>
            </a:solidFill>
          </a:ln>
        </p:spPr>
        <p:txBody>
          <a:bodyPr vert="horz" lIns="91440" tIns="45720" rIns="91440" bIns="45720" rtlCol="1">
            <a:normAutofit/>
          </a:bodyPr>
          <a:lstStyle/>
          <a:p>
            <a:pPr>
              <a:lnSpc>
                <a:spcPct val="150000"/>
              </a:lnSpc>
            </a:pPr>
            <a:r>
              <a:rPr lang="fa-IR" dirty="0">
                <a:cs typeface="B Nazanin" pitchFamily="2" charset="-78"/>
              </a:rPr>
              <a:t>برنامه‌هاي آموزشي به تنهايي تأثير زيادي در پیشگیری از مسموميت كودكان ندارد</a:t>
            </a:r>
          </a:p>
          <a:p>
            <a:pPr>
              <a:lnSpc>
                <a:spcPct val="150000"/>
              </a:lnSpc>
            </a:pPr>
            <a:r>
              <a:rPr lang="fa-IR" dirty="0">
                <a:cs typeface="B Nazanin" pitchFamily="2" charset="-78"/>
              </a:rPr>
              <a:t> موارد زير در تقويت اثربخشي پيام‌های آموزشی  مؤثر </a:t>
            </a:r>
            <a:r>
              <a:rPr lang="fa-IR" dirty="0" smtClean="0">
                <a:cs typeface="B Nazanin" pitchFamily="2" charset="-78"/>
              </a:rPr>
              <a:t>است</a:t>
            </a:r>
            <a:r>
              <a:rPr lang="en-US" dirty="0" smtClean="0">
                <a:cs typeface="B Nazanin" pitchFamily="2" charset="-78"/>
              </a:rPr>
              <a:t>:</a:t>
            </a:r>
            <a:endParaRPr lang="fa-IR" dirty="0">
              <a:cs typeface="B Nazanin" pitchFamily="2" charset="-78"/>
            </a:endParaRPr>
          </a:p>
          <a:p>
            <a:pPr lvl="2">
              <a:buFont typeface="Wingdings" panose="05000000000000000000" pitchFamily="2" charset="2"/>
              <a:buChar char="ü"/>
            </a:pPr>
            <a:r>
              <a:rPr lang="fa-IR" dirty="0">
                <a:solidFill>
                  <a:srgbClr val="007635"/>
                </a:solidFill>
                <a:cs typeface="B Nazanin" pitchFamily="2" charset="-78"/>
              </a:rPr>
              <a:t>آموزش والدين و مراقبان در زمینه خطرات مواد مضر و نحوه مقابله با آن‌ها</a:t>
            </a:r>
          </a:p>
          <a:p>
            <a:pPr lvl="2">
              <a:buFont typeface="Wingdings" panose="05000000000000000000" pitchFamily="2" charset="2"/>
              <a:buChar char="ü"/>
            </a:pPr>
            <a:r>
              <a:rPr lang="fa-IR" dirty="0">
                <a:solidFill>
                  <a:srgbClr val="C00000"/>
                </a:solidFill>
                <a:cs typeface="B Nazanin" pitchFamily="2" charset="-78"/>
              </a:rPr>
              <a:t>قانونگذاري به منظور عدم استفاده از ظروف نامناسب براي نگهداري مواد خطرناك</a:t>
            </a:r>
          </a:p>
          <a:p>
            <a:pPr lvl="2">
              <a:buFont typeface="Wingdings" panose="05000000000000000000" pitchFamily="2" charset="2"/>
              <a:buChar char="ü"/>
            </a:pPr>
            <a:r>
              <a:rPr lang="fa-IR" dirty="0">
                <a:solidFill>
                  <a:srgbClr val="007635"/>
                </a:solidFill>
                <a:cs typeface="B Nazanin" pitchFamily="2" charset="-78"/>
              </a:rPr>
              <a:t> بسته‌بندي مواد مضر بطوري كه دور از دسترس كودكان باشند</a:t>
            </a:r>
          </a:p>
          <a:p>
            <a:pPr lvl="2">
              <a:buFont typeface="Wingdings" panose="05000000000000000000" pitchFamily="2" charset="2"/>
              <a:buChar char="ü"/>
            </a:pPr>
            <a:r>
              <a:rPr lang="fa-IR" dirty="0">
                <a:solidFill>
                  <a:srgbClr val="C00000"/>
                </a:solidFill>
                <a:cs typeface="B Nazanin" pitchFamily="2" charset="-78"/>
              </a:rPr>
              <a:t>بازديدهاي خانگي توسط مراقبان بهداشتي</a:t>
            </a:r>
            <a:endParaRPr lang="en-US" dirty="0">
              <a:solidFill>
                <a:srgbClr val="C00000"/>
              </a:solidFill>
              <a:cs typeface="B Nazanin" pitchFamily="2" charset="-78"/>
            </a:endParaRPr>
          </a:p>
          <a:p>
            <a:pPr>
              <a:lnSpc>
                <a:spcPct val="150000"/>
              </a:lnSpc>
            </a:pPr>
            <a:endParaRPr lang="fa-IR" dirty="0">
              <a:cs typeface="B Nazanin" pitchFamily="2" charset="-78"/>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1564</TotalTime>
  <Words>3257</Words>
  <Application>Microsoft Office PowerPoint</Application>
  <PresentationFormat>نمایش روی پرده (4:3)</PresentationFormat>
  <Paragraphs>229</Paragraphs>
  <Slides>32</Slides>
  <Notes>0</Notes>
  <HiddenSlides>0</HiddenSlides>
  <MMClips>0</MMClips>
  <ScaleCrop>false</ScaleCrop>
  <HeadingPairs>
    <vt:vector size="6" baseType="variant">
      <vt:variant>
        <vt:lpstr>نوع خط بکاربرده شده</vt:lpstr>
      </vt:variant>
      <vt:variant>
        <vt:i4>6</vt:i4>
      </vt:variant>
      <vt:variant>
        <vt:lpstr>طرح زمینه</vt:lpstr>
      </vt:variant>
      <vt:variant>
        <vt:i4>1</vt:i4>
      </vt:variant>
      <vt:variant>
        <vt:lpstr>عنوان های اسلاید</vt:lpstr>
      </vt:variant>
      <vt:variant>
        <vt:i4>32</vt:i4>
      </vt:variant>
    </vt:vector>
  </HeadingPairs>
  <TitlesOfParts>
    <vt:vector size="39" baseType="lpstr">
      <vt:lpstr>Arial</vt:lpstr>
      <vt:lpstr>B Nazanin</vt:lpstr>
      <vt:lpstr>B Zar</vt:lpstr>
      <vt:lpstr>Calibri</vt:lpstr>
      <vt:lpstr>Times New Roman</vt:lpstr>
      <vt:lpstr>Wingdings</vt:lpstr>
      <vt:lpstr>Office Theme</vt:lpstr>
      <vt:lpstr>ارائه PowerPoint</vt:lpstr>
      <vt:lpstr>مسموميت   </vt:lpstr>
      <vt:lpstr>اپيدميولوژي </vt:lpstr>
      <vt:lpstr>در كشور ما  بر اساس نظام مراقبت مرگ كودكان 59-1 ماهه از سال 1389-1386</vt:lpstr>
      <vt:lpstr>ارتباط مسموميت با سن: </vt:lpstr>
      <vt:lpstr>ارتباط مسموميت با جنس:  </vt:lpstr>
      <vt:lpstr>محل‌هاي شایع مسموميت كودكان </vt:lpstr>
      <vt:lpstr>براي پيشگيري از مسموميت چه بايد كرد؟  </vt:lpstr>
      <vt:lpstr>براي پيشگيري از مسموميت چه بايد كرد؟  آموزش نحوه پيشگيري از مسموميت</vt:lpstr>
      <vt:lpstr>براي پيشگيري از مسموميت چه بايد كرد؟  </vt:lpstr>
      <vt:lpstr>براي پيشگيري از مسموميت چه بايد كرد؟ </vt:lpstr>
      <vt:lpstr>براي پيشگيري از مسموميت چه بايد كرد؟</vt:lpstr>
      <vt:lpstr>براي پيشگيري از مسموميت چه بايد كرد؟</vt:lpstr>
      <vt:lpstr>رفتارهاي ايمن استفاده از داروها </vt:lpstr>
      <vt:lpstr>رفتارهاي ايمن استفاده از محصولات و مواد شيميايي خانگي  </vt:lpstr>
      <vt:lpstr>تهيه خمير بازي ايمن براي كودكان</vt:lpstr>
      <vt:lpstr>رفتارهای ایمن نگه‌داری از گل و گیاه در خانه:</vt:lpstr>
      <vt:lpstr>ارائه PowerPoint</vt:lpstr>
      <vt:lpstr>نكات كليدي پيشگيري از مسموميت :</vt:lpstr>
      <vt:lpstr> مسمومیت با سرب </vt:lpstr>
      <vt:lpstr>در صورتي كه كودكي مسموم شد چه باید کرد؟</vt:lpstr>
      <vt:lpstr>در صورتي كه كودكي مسموم شد چه باید کرد؟</vt:lpstr>
      <vt:lpstr>در صورتي كه كودكي مسموم شد چه باید کرد؟   مسمومیت با مايعات پاك كننده  </vt:lpstr>
      <vt:lpstr>در صورتي كه كودكي مسموم شد چه باید کرد؟   در صورت بلع مواد سوزاننده</vt:lpstr>
      <vt:lpstr>در صورتي كه كودكي مسموم شد چه باید کرد؟  ) مسمومیت با هيدروكربن‌ها(</vt:lpstr>
      <vt:lpstr> در صورتي كه كودكي مسموم شد چه باید کرد؟   مسمومیت با دارو </vt:lpstr>
      <vt:lpstr> در صورتي كه كودكي مسموم شد چه باید کرد؟   مسمومیت با دارو </vt:lpstr>
      <vt:lpstr>ممنوعیت استفاده از شربت اپیکاک و شستشوی معده </vt:lpstr>
      <vt:lpstr>در صورتي كه كودكي مسموم شد چه باید کرد؟   التهاب های پوستی ناشی از تماس  با گیاهانی مانند گزنه :</vt:lpstr>
      <vt:lpstr>در صورتي كه كودكي مسموم شد چه باید کرد؟   مسمومیت با قارچ وحشی </vt:lpstr>
      <vt:lpstr>فيلم </vt:lpstr>
      <vt:lpstr>سلامت باشيد </vt:lpstr>
    </vt:vector>
  </TitlesOfParts>
  <Company>Office07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بچه‌هاي كوچك، حوادث بزرگ </dc:title>
  <dc:creator>abolghasemi-n</dc:creator>
  <cp:lastModifiedBy>SHB</cp:lastModifiedBy>
  <cp:revision>337</cp:revision>
  <dcterms:created xsi:type="dcterms:W3CDTF">2014-06-15T06:31:52Z</dcterms:created>
  <dcterms:modified xsi:type="dcterms:W3CDTF">2014-10-28T17:36:26Z</dcterms:modified>
</cp:coreProperties>
</file>